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  <p:sldMasterId id="2147483668" r:id="rId6"/>
  </p:sldMasterIdLst>
  <p:notesMasterIdLst>
    <p:notesMasterId r:id="rId32"/>
  </p:notesMasterIdLst>
  <p:sldIdLst>
    <p:sldId id="257" r:id="rId7"/>
    <p:sldId id="273" r:id="rId8"/>
    <p:sldId id="289" r:id="rId9"/>
    <p:sldId id="342" r:id="rId10"/>
    <p:sldId id="329" r:id="rId11"/>
    <p:sldId id="332" r:id="rId12"/>
    <p:sldId id="343" r:id="rId13"/>
    <p:sldId id="344" r:id="rId14"/>
    <p:sldId id="345" r:id="rId15"/>
    <p:sldId id="346" r:id="rId16"/>
    <p:sldId id="333" r:id="rId17"/>
    <p:sldId id="334" r:id="rId18"/>
    <p:sldId id="347" r:id="rId19"/>
    <p:sldId id="348" r:id="rId20"/>
    <p:sldId id="336" r:id="rId21"/>
    <p:sldId id="349" r:id="rId22"/>
    <p:sldId id="337" r:id="rId23"/>
    <p:sldId id="356" r:id="rId24"/>
    <p:sldId id="350" r:id="rId25"/>
    <p:sldId id="355" r:id="rId26"/>
    <p:sldId id="351" r:id="rId27"/>
    <p:sldId id="352" r:id="rId28"/>
    <p:sldId id="354" r:id="rId29"/>
    <p:sldId id="328" r:id="rId30"/>
    <p:sldId id="341" r:id="rId3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0613"/>
    <a:srgbClr val="008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93809DF-E993-D34B-8A27-B0BE144629CB}" v="2" dt="2025-03-24T15:57:25.2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4676"/>
  </p:normalViewPr>
  <p:slideViewPr>
    <p:cSldViewPr snapToGrid="0" showGuides="1">
      <p:cViewPr varScale="1">
        <p:scale>
          <a:sx n="155" d="100"/>
          <a:sy n="155" d="100"/>
        </p:scale>
        <p:origin x="2112" y="4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21" Type="http://schemas.openxmlformats.org/officeDocument/2006/relationships/slide" Target="slides/slide15.xml"/><Relationship Id="rId34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heme" Target="theme/theme1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obke Mentrop" userId="a5fd0953-9758-4754-b4a9-626fc4b84425" providerId="ADAL" clId="{393809DF-E993-D34B-8A27-B0BE144629CB}"/>
    <pc:docChg chg="modSld">
      <pc:chgData name="Lobke Mentrop" userId="a5fd0953-9758-4754-b4a9-626fc4b84425" providerId="ADAL" clId="{393809DF-E993-D34B-8A27-B0BE144629CB}" dt="2025-03-24T15:59:56.502" v="7" actId="20577"/>
      <pc:docMkLst>
        <pc:docMk/>
      </pc:docMkLst>
      <pc:sldChg chg="modSp mod">
        <pc:chgData name="Lobke Mentrop" userId="a5fd0953-9758-4754-b4a9-626fc4b84425" providerId="ADAL" clId="{393809DF-E993-D34B-8A27-B0BE144629CB}" dt="2025-03-24T15:59:56.502" v="7" actId="20577"/>
        <pc:sldMkLst>
          <pc:docMk/>
          <pc:sldMk cId="424947445" sldId="333"/>
        </pc:sldMkLst>
        <pc:spChg chg="mod">
          <ac:chgData name="Lobke Mentrop" userId="a5fd0953-9758-4754-b4a9-626fc4b84425" providerId="ADAL" clId="{393809DF-E993-D34B-8A27-B0BE144629CB}" dt="2025-03-24T15:59:56.502" v="7" actId="20577"/>
          <ac:spMkLst>
            <pc:docMk/>
            <pc:sldMk cId="424947445" sldId="333"/>
            <ac:spMk id="7" creationId="{38EF4C88-0A5A-07CC-9A1C-36A194DE29DF}"/>
          </ac:spMkLst>
        </pc:spChg>
      </pc:sldChg>
      <pc:sldChg chg="modSp">
        <pc:chgData name="Lobke Mentrop" userId="a5fd0953-9758-4754-b4a9-626fc4b84425" providerId="ADAL" clId="{393809DF-E993-D34B-8A27-B0BE144629CB}" dt="2025-03-24T15:57:25.262" v="1" actId="12"/>
        <pc:sldMkLst>
          <pc:docMk/>
          <pc:sldMk cId="2909281828" sldId="342"/>
        </pc:sldMkLst>
        <pc:spChg chg="mod">
          <ac:chgData name="Lobke Mentrop" userId="a5fd0953-9758-4754-b4a9-626fc4b84425" providerId="ADAL" clId="{393809DF-E993-D34B-8A27-B0BE144629CB}" dt="2025-03-24T15:57:25.262" v="1" actId="12"/>
          <ac:spMkLst>
            <pc:docMk/>
            <pc:sldMk cId="2909281828" sldId="342"/>
            <ac:spMk id="7" creationId="{D653C9B2-9789-2513-F917-67BCA52C1523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752B7C-DBB6-EA47-B181-88910A55C8A2}" type="datetimeFigureOut">
              <a:rPr lang="nl-NL" smtClean="0"/>
              <a:t>06-02-2026</a:t>
            </a:fld>
            <a:endParaRPr lang="pl-P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29DBC2-9E02-5E40-AB1B-E3E16E5FC60E}" type="slidenum">
              <a:rPr lang="nl-NL" smtClean="0"/>
              <a:t>‹nr.›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24028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/>
              <a:t>W </a:t>
            </a:r>
            <a:r>
              <a:rPr lang="nl-NL" dirty="0" err="1"/>
              <a:t>normalnych</a:t>
            </a:r>
            <a:r>
              <a:rPr lang="nl-NL" dirty="0"/>
              <a:t> </a:t>
            </a:r>
            <a:r>
              <a:rPr lang="nl-NL" dirty="0" err="1"/>
              <a:t>procesach</a:t>
            </a:r>
            <a:r>
              <a:rPr lang="nl-NL" dirty="0"/>
              <a:t> </a:t>
            </a:r>
            <a:r>
              <a:rPr lang="nl-NL" dirty="0" err="1"/>
              <a:t>spawania</a:t>
            </a:r>
            <a:r>
              <a:rPr lang="nl-NL" dirty="0"/>
              <a:t> </a:t>
            </a:r>
            <a:r>
              <a:rPr lang="nl-NL" dirty="0" err="1"/>
              <a:t>stosuje</a:t>
            </a:r>
            <a:r>
              <a:rPr lang="nl-NL" dirty="0"/>
              <a:t> </a:t>
            </a:r>
            <a:r>
              <a:rPr lang="nl-NL" dirty="0" err="1"/>
              <a:t>się</a:t>
            </a:r>
            <a:r>
              <a:rPr lang="nl-NL" dirty="0"/>
              <a:t> </a:t>
            </a:r>
            <a:r>
              <a:rPr lang="nl-NL" dirty="0" err="1"/>
              <a:t>normę</a:t>
            </a:r>
            <a:r>
              <a:rPr lang="nl-NL" dirty="0"/>
              <a:t> 1 mg, w </a:t>
            </a:r>
            <a:r>
              <a:rPr lang="nl-NL" dirty="0" err="1"/>
              <a:t>przypadku</a:t>
            </a:r>
            <a:r>
              <a:rPr lang="nl-NL" dirty="0"/>
              <a:t> </a:t>
            </a:r>
            <a:r>
              <a:rPr lang="nl-NL" dirty="0" err="1"/>
              <a:t>stali</a:t>
            </a:r>
            <a:r>
              <a:rPr lang="nl-NL" dirty="0"/>
              <a:t> </a:t>
            </a:r>
            <a:r>
              <a:rPr lang="nl-NL" dirty="0" err="1"/>
              <a:t>nierdzewnej</a:t>
            </a:r>
            <a:r>
              <a:rPr lang="nl-NL" dirty="0"/>
              <a:t> </a:t>
            </a:r>
            <a:r>
              <a:rPr lang="nl-NL" dirty="0" err="1"/>
              <a:t>jest</a:t>
            </a:r>
            <a:r>
              <a:rPr lang="nl-NL" dirty="0"/>
              <a:t> </a:t>
            </a:r>
            <a:r>
              <a:rPr lang="nl-NL" dirty="0" err="1"/>
              <a:t>ona</a:t>
            </a:r>
            <a:r>
              <a:rPr lang="nl-NL" dirty="0"/>
              <a:t> </a:t>
            </a:r>
            <a:r>
              <a:rPr lang="nl-NL" dirty="0" err="1"/>
              <a:t>jeszcze</a:t>
            </a:r>
            <a:r>
              <a:rPr lang="nl-NL" dirty="0"/>
              <a:t> </a:t>
            </a:r>
            <a:r>
              <a:rPr lang="nl-NL" dirty="0" err="1"/>
              <a:t>niższa</a:t>
            </a:r>
            <a:r>
              <a:rPr lang="nl-NL" dirty="0"/>
              <a:t> ze </a:t>
            </a:r>
            <a:r>
              <a:rPr lang="nl-NL" dirty="0" err="1"/>
              <a:t>względu</a:t>
            </a:r>
            <a:r>
              <a:rPr lang="nl-NL" dirty="0"/>
              <a:t> na </a:t>
            </a:r>
            <a:r>
              <a:rPr lang="nl-NL" dirty="0" err="1"/>
              <a:t>zawartość</a:t>
            </a:r>
            <a:r>
              <a:rPr lang="nl-NL" dirty="0"/>
              <a:t> </a:t>
            </a:r>
            <a:r>
              <a:rPr lang="nl-NL" dirty="0" err="1"/>
              <a:t>chromu</a:t>
            </a:r>
            <a:r>
              <a:rPr lang="nl-NL" dirty="0"/>
              <a:t> 6 (</a:t>
            </a:r>
            <a:r>
              <a:rPr lang="nl-NL" dirty="0" err="1"/>
              <a:t>substancji</a:t>
            </a:r>
            <a:r>
              <a:rPr lang="nl-NL" dirty="0"/>
              <a:t> </a:t>
            </a:r>
            <a:r>
              <a:rPr lang="nl-NL" dirty="0" err="1"/>
              <a:t>rakotwórczej</a:t>
            </a:r>
            <a:r>
              <a:rPr lang="nl-NL" dirty="0"/>
              <a:t>).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113434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19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59475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Zaleca</a:t>
            </a:r>
            <a:r>
              <a:rPr lang="nl-NL" dirty="0"/>
              <a:t> </a:t>
            </a:r>
            <a:r>
              <a:rPr lang="nl-NL" dirty="0" err="1"/>
              <a:t>się</a:t>
            </a:r>
            <a:r>
              <a:rPr lang="nl-NL" dirty="0"/>
              <a:t> </a:t>
            </a:r>
            <a:r>
              <a:rPr lang="nl-NL" dirty="0" err="1"/>
              <a:t>stosowanie</a:t>
            </a:r>
            <a:r>
              <a:rPr lang="nl-NL" dirty="0"/>
              <a:t> </a:t>
            </a:r>
            <a:r>
              <a:rPr lang="nl-NL" dirty="0" err="1"/>
              <a:t>wyłącznie</a:t>
            </a:r>
            <a:r>
              <a:rPr lang="nl-NL" dirty="0"/>
              <a:t> </a:t>
            </a:r>
            <a:r>
              <a:rPr lang="nl-NL" dirty="0" err="1"/>
              <a:t>maski</a:t>
            </a:r>
            <a:r>
              <a:rPr lang="nl-NL" dirty="0"/>
              <a:t> </a:t>
            </a:r>
            <a:r>
              <a:rPr lang="nl-NL" dirty="0" err="1"/>
              <a:t>przeciwpyłowej</a:t>
            </a:r>
            <a:r>
              <a:rPr lang="nl-NL" dirty="0"/>
              <a:t> </a:t>
            </a:r>
            <a:r>
              <a:rPr lang="nl-NL" dirty="0" err="1"/>
              <a:t>zapewniającej</a:t>
            </a:r>
            <a:r>
              <a:rPr lang="nl-NL" dirty="0"/>
              <a:t> </a:t>
            </a:r>
            <a:r>
              <a:rPr lang="nl-NL" dirty="0" err="1"/>
              <a:t>wystarczającą</a:t>
            </a:r>
            <a:r>
              <a:rPr lang="nl-NL" dirty="0"/>
              <a:t> </a:t>
            </a:r>
            <a:r>
              <a:rPr lang="nl-NL" dirty="0" err="1"/>
              <a:t>ochronę</a:t>
            </a:r>
            <a:r>
              <a:rPr lang="nl-NL" dirty="0"/>
              <a:t> </a:t>
            </a:r>
            <a:r>
              <a:rPr lang="nl-NL" dirty="0" err="1"/>
              <a:t>przed</a:t>
            </a:r>
            <a:r>
              <a:rPr lang="nl-NL" dirty="0"/>
              <a:t> </a:t>
            </a:r>
            <a:r>
              <a:rPr lang="nl-NL" dirty="0" err="1"/>
              <a:t>drobnymi</a:t>
            </a:r>
            <a:r>
              <a:rPr lang="nl-NL" dirty="0"/>
              <a:t> </a:t>
            </a:r>
            <a:r>
              <a:rPr lang="nl-NL" dirty="0" err="1"/>
              <a:t>cząstkami</a:t>
            </a:r>
            <a:r>
              <a:rPr lang="nl-NL" dirty="0"/>
              <a:t> (</a:t>
            </a:r>
            <a:r>
              <a:rPr lang="nl-NL" dirty="0" err="1"/>
              <a:t>np</a:t>
            </a:r>
            <a:r>
              <a:rPr lang="nl-NL" dirty="0"/>
              <a:t>. </a:t>
            </a:r>
            <a:r>
              <a:rPr lang="nl-NL" dirty="0" err="1"/>
              <a:t>maski</a:t>
            </a:r>
            <a:r>
              <a:rPr lang="nl-NL" dirty="0"/>
              <a:t> FFP3).</a:t>
            </a:r>
          </a:p>
          <a:p>
            <a:r>
              <a:rPr lang="nl-NL" dirty="0" err="1"/>
              <a:t>Maska</a:t>
            </a:r>
            <a:r>
              <a:rPr lang="nl-NL" dirty="0"/>
              <a:t> FFP3 </a:t>
            </a:r>
            <a:r>
              <a:rPr lang="nl-NL" dirty="0" err="1"/>
              <a:t>zapewnia</a:t>
            </a:r>
            <a:r>
              <a:rPr lang="nl-NL" dirty="0"/>
              <a:t> </a:t>
            </a:r>
            <a:r>
              <a:rPr lang="nl-NL" dirty="0" err="1"/>
              <a:t>nieco</a:t>
            </a:r>
            <a:r>
              <a:rPr lang="nl-NL" dirty="0"/>
              <a:t> </a:t>
            </a:r>
            <a:r>
              <a:rPr lang="nl-NL" dirty="0" err="1"/>
              <a:t>lepszą</a:t>
            </a:r>
            <a:r>
              <a:rPr lang="nl-NL" dirty="0"/>
              <a:t> </a:t>
            </a:r>
            <a:r>
              <a:rPr lang="nl-NL" dirty="0" err="1"/>
              <a:t>ochronę</a:t>
            </a:r>
            <a:r>
              <a:rPr lang="nl-NL" dirty="0"/>
              <a:t> </a:t>
            </a:r>
            <a:r>
              <a:rPr lang="nl-NL" dirty="0" err="1"/>
              <a:t>niż</a:t>
            </a:r>
            <a:r>
              <a:rPr lang="nl-NL" dirty="0"/>
              <a:t> </a:t>
            </a:r>
            <a:r>
              <a:rPr lang="nl-NL" dirty="0" err="1"/>
              <a:t>maska</a:t>
            </a:r>
            <a:r>
              <a:rPr lang="nl-NL" dirty="0"/>
              <a:t> ​​FFP2. </a:t>
            </a:r>
            <a:r>
              <a:rPr lang="nl-NL" dirty="0" err="1"/>
              <a:t>Skuteczność</a:t>
            </a:r>
            <a:r>
              <a:rPr lang="nl-NL" dirty="0"/>
              <a:t> </a:t>
            </a:r>
            <a:r>
              <a:rPr lang="nl-NL" dirty="0" err="1"/>
              <a:t>maski</a:t>
            </a:r>
            <a:r>
              <a:rPr lang="nl-NL" dirty="0"/>
              <a:t> </a:t>
            </a:r>
            <a:r>
              <a:rPr lang="nl-NL" dirty="0" err="1"/>
              <a:t>filtrującej</a:t>
            </a:r>
            <a:r>
              <a:rPr lang="nl-NL" dirty="0"/>
              <a:t> </a:t>
            </a:r>
            <a:r>
              <a:rPr lang="nl-NL" dirty="0" err="1"/>
              <a:t>zależy</a:t>
            </a:r>
            <a:r>
              <a:rPr lang="nl-NL" dirty="0"/>
              <a:t> </a:t>
            </a:r>
            <a:r>
              <a:rPr lang="nl-NL" dirty="0" err="1"/>
              <a:t>przede</a:t>
            </a:r>
            <a:r>
              <a:rPr lang="nl-NL" dirty="0"/>
              <a:t> </a:t>
            </a:r>
            <a:r>
              <a:rPr lang="nl-NL" dirty="0" err="1"/>
              <a:t>wszystkim</a:t>
            </a:r>
            <a:r>
              <a:rPr lang="nl-NL" dirty="0"/>
              <a:t> </a:t>
            </a:r>
            <a:r>
              <a:rPr lang="nl-NL" dirty="0" err="1"/>
              <a:t>od</a:t>
            </a:r>
            <a:r>
              <a:rPr lang="nl-NL" dirty="0"/>
              <a:t> </a:t>
            </a:r>
            <a:r>
              <a:rPr lang="nl-NL" dirty="0" err="1"/>
              <a:t>jej</a:t>
            </a:r>
            <a:r>
              <a:rPr lang="nl-NL" dirty="0"/>
              <a:t> </a:t>
            </a:r>
            <a:r>
              <a:rPr lang="nl-NL" dirty="0" err="1"/>
              <a:t>dopasowania</a:t>
            </a:r>
            <a:r>
              <a:rPr lang="nl-NL" dirty="0"/>
              <a:t>. </a:t>
            </a:r>
            <a:r>
              <a:rPr lang="nl-NL" dirty="0" err="1"/>
              <a:t>Ważne</a:t>
            </a:r>
            <a:r>
              <a:rPr lang="nl-NL" dirty="0"/>
              <a:t> </a:t>
            </a:r>
            <a:r>
              <a:rPr lang="nl-NL" dirty="0" err="1"/>
              <a:t>jest</a:t>
            </a:r>
            <a:r>
              <a:rPr lang="nl-NL" dirty="0"/>
              <a:t>, </a:t>
            </a:r>
            <a:r>
              <a:rPr lang="nl-NL" dirty="0" err="1"/>
              <a:t>aby</a:t>
            </a:r>
            <a:r>
              <a:rPr lang="nl-NL" dirty="0"/>
              <a:t> </a:t>
            </a:r>
            <a:r>
              <a:rPr lang="nl-NL" dirty="0" err="1"/>
              <a:t>maska</a:t>
            </a:r>
            <a:r>
              <a:rPr lang="nl-NL" dirty="0"/>
              <a:t> ​​</a:t>
            </a:r>
            <a:r>
              <a:rPr lang="nl-NL" dirty="0" err="1"/>
              <a:t>ściśle</a:t>
            </a:r>
            <a:r>
              <a:rPr lang="nl-NL" dirty="0"/>
              <a:t> </a:t>
            </a:r>
            <a:r>
              <a:rPr lang="nl-NL" dirty="0" err="1"/>
              <a:t>przylegała</a:t>
            </a:r>
            <a:r>
              <a:rPr lang="nl-NL" dirty="0"/>
              <a:t> do </a:t>
            </a:r>
            <a:r>
              <a:rPr lang="nl-NL" dirty="0" err="1"/>
              <a:t>twarzy</a:t>
            </a:r>
            <a:r>
              <a:rPr lang="nl-NL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7338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Inna</a:t>
            </a:r>
            <a:r>
              <a:rPr lang="nl-NL" dirty="0"/>
              <a:t> </a:t>
            </a:r>
            <a:r>
              <a:rPr lang="nl-NL" dirty="0" err="1"/>
              <a:t>opcja</a:t>
            </a:r>
            <a:r>
              <a:rPr lang="nl-NL" dirty="0"/>
              <a:t>: </a:t>
            </a:r>
            <a:r>
              <a:rPr lang="nl-NL" dirty="0" err="1"/>
              <a:t>hełm</a:t>
            </a:r>
            <a:r>
              <a:rPr lang="nl-NL" dirty="0"/>
              <a:t> </a:t>
            </a:r>
            <a:r>
              <a:rPr lang="nl-NL" dirty="0" err="1"/>
              <a:t>spawalniczy</a:t>
            </a:r>
            <a:r>
              <a:rPr lang="nl-NL" dirty="0"/>
              <a:t> </a:t>
            </a:r>
            <a:r>
              <a:rPr lang="nl-NL" dirty="0" err="1"/>
              <a:t>z</a:t>
            </a:r>
            <a:r>
              <a:rPr lang="nl-NL" dirty="0"/>
              <a:t> </a:t>
            </a:r>
            <a:r>
              <a:rPr lang="nl-NL" dirty="0" err="1"/>
              <a:t>nadciśnieniem</a:t>
            </a:r>
            <a:r>
              <a:rPr lang="nl-NL" dirty="0"/>
              <a:t> i </a:t>
            </a:r>
            <a:r>
              <a:rPr lang="nl-NL" dirty="0" err="1"/>
              <a:t>okienkiem</a:t>
            </a:r>
            <a:r>
              <a:rPr lang="nl-NL" dirty="0"/>
              <a:t> </a:t>
            </a:r>
            <a:r>
              <a:rPr lang="nl-NL" dirty="0" err="1"/>
              <a:t>szlifierskim</a:t>
            </a:r>
            <a:r>
              <a:rPr lang="nl-NL" dirty="0"/>
              <a:t>. </a:t>
            </a:r>
            <a:r>
              <a:rPr lang="nl-NL" dirty="0" err="1"/>
              <a:t>Półmaska</a:t>
            </a:r>
            <a:r>
              <a:rPr lang="nl-NL" dirty="0"/>
              <a:t>. </a:t>
            </a:r>
            <a:r>
              <a:rPr lang="nl-NL" dirty="0" err="1"/>
              <a:t>Napędzana</a:t>
            </a:r>
            <a:r>
              <a:rPr lang="nl-NL" dirty="0"/>
              <a:t> </a:t>
            </a:r>
            <a:r>
              <a:rPr lang="nl-NL" dirty="0" err="1"/>
              <a:t>silnikiem</a:t>
            </a:r>
            <a:r>
              <a:rPr lang="nl-NL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75181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22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07805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dirty="0">
                <a:latin typeface="Verdana"/>
                <a:ea typeface="ＭＳ Ｐゴシック"/>
              </a:rPr>
              <a:t>1 mg </a:t>
            </a:r>
            <a:r>
              <a:rPr lang="nl-NL" dirty="0" err="1">
                <a:latin typeface="Verdana"/>
                <a:ea typeface="ＭＳ Ｐゴシック"/>
              </a:rPr>
              <a:t>dotyczy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normalnych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procesów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spawania</a:t>
            </a:r>
            <a:r>
              <a:rPr lang="nl-NL" dirty="0">
                <a:latin typeface="Verdana"/>
                <a:ea typeface="ＭＳ Ｐゴシック"/>
              </a:rPr>
              <a:t>, stal </a:t>
            </a:r>
            <a:r>
              <a:rPr lang="nl-NL" dirty="0" err="1">
                <a:latin typeface="Verdana"/>
                <a:ea typeface="ＭＳ Ｐゴシック"/>
              </a:rPr>
              <a:t>nierdzewna</a:t>
            </a:r>
            <a:r>
              <a:rPr lang="nl-NL" dirty="0">
                <a:latin typeface="Verdana"/>
                <a:ea typeface="ＭＳ Ｐゴシック"/>
              </a:rPr>
              <a:t> ma </a:t>
            </a:r>
            <a:r>
              <a:rPr lang="nl-NL" dirty="0" err="1">
                <a:latin typeface="Verdana"/>
                <a:ea typeface="ＭＳ Ｐゴシック"/>
              </a:rPr>
              <a:t>zawartość</a:t>
            </a:r>
            <a:r>
              <a:rPr lang="nl-NL" dirty="0">
                <a:latin typeface="Verdana"/>
                <a:ea typeface="ＭＳ Ｐゴシック"/>
              </a:rPr>
              <a:t> 1 µg/m3 ze </a:t>
            </a:r>
            <a:r>
              <a:rPr lang="nl-NL" dirty="0" err="1">
                <a:latin typeface="Verdana"/>
                <a:ea typeface="ＭＳ Ｐゴシック"/>
              </a:rPr>
              <a:t>względu</a:t>
            </a:r>
            <a:r>
              <a:rPr lang="nl-NL" dirty="0">
                <a:latin typeface="Verdana"/>
                <a:ea typeface="ＭＳ Ｐゴシック"/>
              </a:rPr>
              <a:t> na </a:t>
            </a:r>
            <a:r>
              <a:rPr lang="nl-NL" dirty="0" err="1">
                <a:latin typeface="Verdana"/>
                <a:ea typeface="ＭＳ Ｐゴシック"/>
              </a:rPr>
              <a:t>chrom</a:t>
            </a:r>
            <a:r>
              <a:rPr lang="nl-NL" dirty="0">
                <a:latin typeface="Verdana"/>
                <a:ea typeface="ＭＳ Ｐゴシック"/>
              </a:rPr>
              <a:t> 6 (</a:t>
            </a:r>
            <a:r>
              <a:rPr lang="nl-NL" dirty="0" err="1">
                <a:latin typeface="Verdana"/>
                <a:ea typeface="ＭＳ Ｐゴシック"/>
              </a:rPr>
              <a:t>substancję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rakotwórczą</a:t>
            </a:r>
            <a:r>
              <a:rPr lang="nl-NL" dirty="0">
                <a:latin typeface="Verdana"/>
                <a:ea typeface="ＭＳ Ｐゴシック"/>
              </a:rPr>
              <a:t>). µg na m3 = </a:t>
            </a:r>
            <a:r>
              <a:rPr lang="nl-NL" dirty="0" err="1">
                <a:latin typeface="Verdana"/>
                <a:ea typeface="ＭＳ Ｐゴシック"/>
              </a:rPr>
              <a:t>mikrogram</a:t>
            </a:r>
            <a:r>
              <a:rPr lang="nl-NL" dirty="0">
                <a:latin typeface="Verdana"/>
                <a:ea typeface="ＭＳ Ｐゴシック"/>
              </a:rPr>
              <a:t> na </a:t>
            </a:r>
            <a:r>
              <a:rPr lang="nl-NL" dirty="0" err="1">
                <a:latin typeface="Verdana"/>
                <a:ea typeface="ＭＳ Ｐゴシック"/>
              </a:rPr>
              <a:t>metr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sześcienny</a:t>
            </a:r>
            <a:r>
              <a:rPr lang="nl-NL" dirty="0">
                <a:latin typeface="Verdana"/>
                <a:ea typeface="ＭＳ Ｐゴシック"/>
              </a:rPr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97321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latin typeface="Calibri"/>
                <a:cs typeface="Calibri"/>
              </a:rPr>
              <a:t>Mechaniczna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wentylacja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pomieszczenia</a:t>
            </a:r>
            <a:r>
              <a:rPr lang="en-US" dirty="0">
                <a:latin typeface="Calibri"/>
                <a:cs typeface="Calibri"/>
              </a:rPr>
              <a:t>: </a:t>
            </a:r>
            <a:r>
              <a:rPr lang="en-US" dirty="0" err="1">
                <a:latin typeface="Calibri"/>
                <a:cs typeface="Calibri"/>
              </a:rPr>
              <a:t>wszystkie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opary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spawalnicze</a:t>
            </a:r>
            <a:r>
              <a:rPr lang="en-US" dirty="0">
                <a:latin typeface="Calibri"/>
                <a:cs typeface="Calibri"/>
              </a:rPr>
              <a:t>, </a:t>
            </a:r>
            <a:r>
              <a:rPr lang="en-US" dirty="0" err="1">
                <a:latin typeface="Calibri"/>
                <a:cs typeface="Calibri"/>
              </a:rPr>
              <a:t>które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nie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zostaną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usunięte</a:t>
            </a:r>
            <a:r>
              <a:rPr lang="en-US" dirty="0">
                <a:latin typeface="Calibri"/>
                <a:cs typeface="Calibri"/>
              </a:rPr>
              <a:t> u </a:t>
            </a:r>
            <a:r>
              <a:rPr lang="en-US" dirty="0" err="1">
                <a:latin typeface="Calibri"/>
                <a:cs typeface="Calibri"/>
              </a:rPr>
              <a:t>źródła</a:t>
            </a:r>
            <a:r>
              <a:rPr lang="en-US" dirty="0">
                <a:latin typeface="Calibri"/>
                <a:cs typeface="Calibri"/>
              </a:rPr>
              <a:t>, </a:t>
            </a:r>
            <a:r>
              <a:rPr lang="en-US" dirty="0" err="1">
                <a:latin typeface="Calibri"/>
                <a:cs typeface="Calibri"/>
              </a:rPr>
              <a:t>zostaną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uwolnione</a:t>
            </a:r>
            <a:r>
              <a:rPr lang="en-US" dirty="0">
                <a:latin typeface="Calibri"/>
                <a:cs typeface="Calibri"/>
              </a:rPr>
              <a:t> do </a:t>
            </a:r>
            <a:r>
              <a:rPr lang="en-US" dirty="0" err="1">
                <a:latin typeface="Calibri"/>
                <a:cs typeface="Calibri"/>
              </a:rPr>
              <a:t>pomieszczenia</a:t>
            </a:r>
            <a:r>
              <a:rPr lang="en-US" dirty="0">
                <a:latin typeface="Calibri"/>
                <a:cs typeface="Calibri"/>
              </a:rPr>
              <a:t>. Aby </a:t>
            </a:r>
            <a:r>
              <a:rPr lang="en-US" dirty="0" err="1">
                <a:latin typeface="Calibri"/>
                <a:cs typeface="Calibri"/>
              </a:rPr>
              <a:t>chronić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wszystkich</a:t>
            </a:r>
            <a:r>
              <a:rPr lang="en-US" dirty="0">
                <a:latin typeface="Calibri"/>
                <a:cs typeface="Calibri"/>
              </a:rPr>
              <a:t> w </a:t>
            </a:r>
            <a:r>
              <a:rPr lang="en-US" dirty="0" err="1">
                <a:latin typeface="Calibri"/>
                <a:cs typeface="Calibri"/>
              </a:rPr>
              <a:t>pomieszczeniu</a:t>
            </a:r>
            <a:r>
              <a:rPr lang="en-US" dirty="0">
                <a:latin typeface="Calibri"/>
                <a:cs typeface="Calibri"/>
              </a:rPr>
              <a:t> (w </a:t>
            </a:r>
            <a:r>
              <a:rPr lang="en-US" dirty="0" err="1">
                <a:latin typeface="Calibri"/>
                <a:cs typeface="Calibri"/>
              </a:rPr>
              <a:t>tym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współpracowników</a:t>
            </a:r>
            <a:r>
              <a:rPr lang="en-US" dirty="0">
                <a:latin typeface="Calibri"/>
                <a:cs typeface="Calibri"/>
              </a:rPr>
              <a:t>, </a:t>
            </a:r>
            <a:r>
              <a:rPr lang="en-US" dirty="0" err="1">
                <a:latin typeface="Calibri"/>
                <a:cs typeface="Calibri"/>
              </a:rPr>
              <a:t>którzy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nie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są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spawaczami</a:t>
            </a:r>
            <a:r>
              <a:rPr lang="en-US" dirty="0">
                <a:latin typeface="Calibri"/>
                <a:cs typeface="Calibri"/>
              </a:rPr>
              <a:t>), </a:t>
            </a:r>
            <a:r>
              <a:rPr lang="en-US" dirty="0" err="1">
                <a:latin typeface="Calibri"/>
                <a:cs typeface="Calibri"/>
              </a:rPr>
              <a:t>wentylacja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pomieszczenia</a:t>
            </a:r>
            <a:r>
              <a:rPr lang="en-US" dirty="0">
                <a:latin typeface="Calibri"/>
                <a:cs typeface="Calibri"/>
              </a:rPr>
              <a:t> jest </a:t>
            </a:r>
            <a:r>
              <a:rPr lang="en-US" dirty="0" err="1">
                <a:latin typeface="Calibri"/>
                <a:cs typeface="Calibri"/>
              </a:rPr>
              <a:t>niezbędna</a:t>
            </a:r>
            <a:r>
              <a:rPr lang="en-US" dirty="0">
                <a:latin typeface="Calibri"/>
                <a:cs typeface="Calibri"/>
              </a:rPr>
              <a:t>, aby </a:t>
            </a:r>
            <a:r>
              <a:rPr lang="en-US" dirty="0" err="1">
                <a:latin typeface="Calibri"/>
                <a:cs typeface="Calibri"/>
              </a:rPr>
              <a:t>zapewnić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czyste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dirty="0" err="1">
                <a:latin typeface="Calibri"/>
                <a:cs typeface="Calibri"/>
              </a:rPr>
              <a:t>powietrze</a:t>
            </a:r>
            <a:r>
              <a:rPr lang="en-US" dirty="0">
                <a:latin typeface="Calibri"/>
                <a:cs typeface="Calibri"/>
              </a:rPr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0353727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Zawsze</a:t>
            </a:r>
            <a:r>
              <a:rPr lang="nl-NL" dirty="0"/>
              <a:t> </a:t>
            </a:r>
            <a:r>
              <a:rPr lang="nl-NL" dirty="0" err="1"/>
              <a:t>odczekaj</a:t>
            </a:r>
            <a:r>
              <a:rPr lang="nl-NL" dirty="0"/>
              <a:t> 5 </a:t>
            </a:r>
            <a:r>
              <a:rPr lang="nl-NL" dirty="0" err="1"/>
              <a:t>sekund</a:t>
            </a:r>
            <a:r>
              <a:rPr lang="nl-NL" dirty="0"/>
              <a:t>, </a:t>
            </a:r>
            <a:r>
              <a:rPr lang="nl-NL" dirty="0" err="1"/>
              <a:t>aż</a:t>
            </a:r>
            <a:r>
              <a:rPr lang="nl-NL" dirty="0"/>
              <a:t> </a:t>
            </a:r>
            <a:r>
              <a:rPr lang="nl-NL" dirty="0" err="1"/>
              <a:t>kłąb</a:t>
            </a:r>
            <a:r>
              <a:rPr lang="nl-NL" dirty="0"/>
              <a:t> </a:t>
            </a:r>
            <a:r>
              <a:rPr lang="nl-NL" dirty="0" err="1"/>
              <a:t>dymu</a:t>
            </a:r>
            <a:r>
              <a:rPr lang="nl-NL" dirty="0"/>
              <a:t> </a:t>
            </a:r>
            <a:r>
              <a:rPr lang="nl-NL" dirty="0" err="1"/>
              <a:t>zniknie</a:t>
            </a:r>
            <a:r>
              <a:rPr lang="nl-NL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71376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>
                <a:latin typeface="Verdana"/>
                <a:ea typeface="ＭＳ Ｐゴシック"/>
              </a:rPr>
              <a:t>Głowa</a:t>
            </a:r>
            <a:r>
              <a:rPr lang="nl-NL" dirty="0">
                <a:latin typeface="Verdana"/>
                <a:ea typeface="ＭＳ Ｐゴシック"/>
              </a:rPr>
              <a:t> w </a:t>
            </a:r>
            <a:r>
              <a:rPr lang="nl-NL" dirty="0" err="1">
                <a:latin typeface="Verdana"/>
                <a:ea typeface="ＭＳ Ｐゴシック"/>
              </a:rPr>
              <a:t>dymie</a:t>
            </a:r>
            <a:r>
              <a:rPr lang="nl-NL" dirty="0">
                <a:latin typeface="Verdana"/>
                <a:ea typeface="ＭＳ Ｐゴシック"/>
              </a:rPr>
              <a:t>: </a:t>
            </a:r>
            <a:r>
              <a:rPr lang="nl-NL" dirty="0" err="1">
                <a:latin typeface="Verdana"/>
                <a:ea typeface="ＭＳ Ｐゴシック"/>
              </a:rPr>
              <a:t>Dzieje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się</a:t>
            </a:r>
            <a:r>
              <a:rPr lang="nl-NL" dirty="0">
                <a:latin typeface="Verdana"/>
                <a:ea typeface="ＭＳ Ｐゴシック"/>
              </a:rPr>
              <a:t> tak, </a:t>
            </a:r>
            <a:r>
              <a:rPr lang="nl-NL" dirty="0" err="1">
                <a:latin typeface="Verdana"/>
                <a:ea typeface="ＭＳ Ｐゴシック"/>
              </a:rPr>
              <a:t>gdy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głowa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spawacza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regularnie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znajduje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się</a:t>
            </a:r>
            <a:r>
              <a:rPr lang="nl-NL" dirty="0">
                <a:latin typeface="Verdana"/>
                <a:ea typeface="ＭＳ Ｐゴシック"/>
              </a:rPr>
              <a:t> w </a:t>
            </a:r>
            <a:r>
              <a:rPr lang="nl-NL" dirty="0" err="1">
                <a:latin typeface="Verdana"/>
                <a:ea typeface="ＭＳ Ｐゴシック"/>
              </a:rPr>
              <a:t>widocznym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dymie</a:t>
            </a:r>
            <a:r>
              <a:rPr lang="nl-NL" dirty="0">
                <a:latin typeface="Verdana"/>
                <a:ea typeface="ＭＳ Ｐゴシック"/>
              </a:rPr>
              <a:t>. </a:t>
            </a:r>
            <a:r>
              <a:rPr lang="nl-NL" dirty="0" err="1">
                <a:latin typeface="Verdana"/>
                <a:ea typeface="ＭＳ Ｐゴシック"/>
              </a:rPr>
              <a:t>Wynika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to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z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nieszczelności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przyłbic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spawalniczych</a:t>
            </a:r>
            <a:r>
              <a:rPr lang="nl-NL" dirty="0">
                <a:latin typeface="Verdana"/>
                <a:ea typeface="ＭＳ Ｐゴシック"/>
              </a:rPr>
              <a:t>. </a:t>
            </a:r>
            <a:r>
              <a:rPr lang="nl-NL" dirty="0" err="1">
                <a:latin typeface="Verdana"/>
                <a:ea typeface="ＭＳ Ｐゴシック"/>
              </a:rPr>
              <a:t>Ponadto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zwykła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przyłbica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spawalnicza</a:t>
            </a:r>
            <a:r>
              <a:rPr lang="nl-NL" dirty="0">
                <a:latin typeface="Verdana"/>
                <a:ea typeface="ＭＳ Ｐゴシック"/>
              </a:rPr>
              <a:t> lub </a:t>
            </a:r>
            <a:r>
              <a:rPr lang="nl-NL" dirty="0" err="1">
                <a:latin typeface="Verdana"/>
                <a:ea typeface="ＭＳ Ｐゴシック"/>
              </a:rPr>
              <a:t>kaptur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ręczny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nie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stanowią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środka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ochrony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dróg</a:t>
            </a:r>
            <a:r>
              <a:rPr lang="nl-NL" dirty="0">
                <a:latin typeface="Verdana"/>
                <a:ea typeface="ＭＳ Ｐゴシック"/>
              </a:rPr>
              <a:t> </a:t>
            </a:r>
            <a:r>
              <a:rPr lang="nl-NL" dirty="0" err="1">
                <a:latin typeface="Verdana"/>
                <a:ea typeface="ＭＳ Ｐゴシック"/>
              </a:rPr>
              <a:t>oddechowych</a:t>
            </a:r>
            <a:r>
              <a:rPr lang="nl-NL" dirty="0">
                <a:latin typeface="Verdana"/>
                <a:ea typeface="ＭＳ Ｐゴシック"/>
              </a:rPr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9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559988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10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080427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Odciąg</a:t>
            </a:r>
            <a:r>
              <a:rPr lang="nl-NL" dirty="0"/>
              <a:t> u </a:t>
            </a:r>
            <a:r>
              <a:rPr lang="nl-NL" dirty="0" err="1"/>
              <a:t>źródła</a:t>
            </a:r>
            <a:r>
              <a:rPr lang="nl-NL" dirty="0"/>
              <a:t> </a:t>
            </a:r>
            <a:r>
              <a:rPr lang="nl-NL" dirty="0" err="1"/>
              <a:t>jest</a:t>
            </a:r>
            <a:r>
              <a:rPr lang="nl-NL" dirty="0"/>
              <a:t> </a:t>
            </a:r>
            <a:r>
              <a:rPr lang="nl-NL" dirty="0" err="1"/>
              <a:t>skuteczny</a:t>
            </a:r>
            <a:r>
              <a:rPr lang="nl-NL" dirty="0"/>
              <a:t> </a:t>
            </a:r>
            <a:r>
              <a:rPr lang="nl-NL" dirty="0" err="1"/>
              <a:t>tylko</a:t>
            </a:r>
            <a:r>
              <a:rPr lang="nl-NL" dirty="0"/>
              <a:t> </a:t>
            </a:r>
            <a:r>
              <a:rPr lang="nl-NL" dirty="0" err="1"/>
              <a:t>wtedy</a:t>
            </a:r>
            <a:r>
              <a:rPr lang="nl-NL" dirty="0"/>
              <a:t>, </a:t>
            </a:r>
            <a:r>
              <a:rPr lang="nl-NL" dirty="0" err="1"/>
              <a:t>gdy</a:t>
            </a:r>
            <a:r>
              <a:rPr lang="nl-NL" dirty="0"/>
              <a:t> </a:t>
            </a:r>
            <a:r>
              <a:rPr lang="nl-NL" dirty="0" err="1"/>
              <a:t>odległość</a:t>
            </a:r>
            <a:r>
              <a:rPr lang="nl-NL" dirty="0"/>
              <a:t> </a:t>
            </a:r>
            <a:r>
              <a:rPr lang="nl-NL" dirty="0" err="1"/>
              <a:t>między</a:t>
            </a:r>
            <a:r>
              <a:rPr lang="nl-NL" dirty="0"/>
              <a:t> </a:t>
            </a:r>
            <a:r>
              <a:rPr lang="nl-NL" dirty="0" err="1"/>
              <a:t>dyszą</a:t>
            </a:r>
            <a:r>
              <a:rPr lang="nl-NL" dirty="0"/>
              <a:t> </a:t>
            </a:r>
            <a:r>
              <a:rPr lang="nl-NL" dirty="0" err="1"/>
              <a:t>odciągową</a:t>
            </a:r>
            <a:r>
              <a:rPr lang="nl-NL" dirty="0"/>
              <a:t> a </a:t>
            </a:r>
            <a:r>
              <a:rPr lang="nl-NL" dirty="0" err="1"/>
              <a:t>spoiną</a:t>
            </a:r>
            <a:r>
              <a:rPr lang="nl-NL" dirty="0"/>
              <a:t> </a:t>
            </a:r>
            <a:r>
              <a:rPr lang="nl-NL" dirty="0" err="1"/>
              <a:t>jest</a:t>
            </a:r>
            <a:r>
              <a:rPr lang="nl-NL" dirty="0"/>
              <a:t> </a:t>
            </a:r>
            <a:r>
              <a:rPr lang="nl-NL" dirty="0" err="1"/>
              <a:t>równa</a:t>
            </a:r>
            <a:r>
              <a:rPr lang="nl-NL" dirty="0"/>
              <a:t> lub </a:t>
            </a:r>
            <a:r>
              <a:rPr lang="nl-NL" dirty="0" err="1"/>
              <a:t>mniejsza</a:t>
            </a:r>
            <a:r>
              <a:rPr lang="nl-NL" dirty="0"/>
              <a:t> </a:t>
            </a:r>
            <a:r>
              <a:rPr lang="nl-NL" dirty="0" err="1"/>
              <a:t>od</a:t>
            </a:r>
            <a:r>
              <a:rPr lang="nl-NL" dirty="0"/>
              <a:t> </a:t>
            </a:r>
            <a:r>
              <a:rPr lang="nl-NL" dirty="0" err="1"/>
              <a:t>średnicy</a:t>
            </a:r>
            <a:r>
              <a:rPr lang="nl-NL" dirty="0"/>
              <a:t> </a:t>
            </a:r>
            <a:r>
              <a:rPr lang="nl-NL" dirty="0" err="1"/>
              <a:t>dyszy</a:t>
            </a:r>
            <a:r>
              <a:rPr lang="nl-NL" dirty="0"/>
              <a:t> </a:t>
            </a:r>
            <a:r>
              <a:rPr lang="nl-NL" dirty="0" err="1"/>
              <a:t>odciągowej</a:t>
            </a:r>
            <a:r>
              <a:rPr lang="nl-NL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11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150147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13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12706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Uwaga</a:t>
            </a:r>
            <a:r>
              <a:rPr lang="nl-NL" dirty="0"/>
              <a:t>: </a:t>
            </a:r>
            <a:r>
              <a:rPr lang="nl-NL" dirty="0" err="1"/>
              <a:t>Filmik</a:t>
            </a:r>
            <a:r>
              <a:rPr lang="nl-NL" dirty="0"/>
              <a:t> </a:t>
            </a:r>
            <a:r>
              <a:rPr lang="nl-NL" dirty="0" err="1"/>
              <a:t>jest</a:t>
            </a:r>
            <a:r>
              <a:rPr lang="nl-NL" dirty="0"/>
              <a:t> </a:t>
            </a:r>
            <a:r>
              <a:rPr lang="nl-NL" dirty="0" err="1"/>
              <a:t>fajny</a:t>
            </a:r>
            <a:r>
              <a:rPr lang="nl-NL" dirty="0"/>
              <a:t>, </a:t>
            </a:r>
            <a:r>
              <a:rPr lang="nl-NL" dirty="0" err="1"/>
              <a:t>ale</a:t>
            </a:r>
            <a:r>
              <a:rPr lang="nl-NL" dirty="0"/>
              <a:t> </a:t>
            </a:r>
            <a:r>
              <a:rPr lang="nl-NL" dirty="0" err="1"/>
              <a:t>wydaje</a:t>
            </a:r>
            <a:r>
              <a:rPr lang="nl-NL" dirty="0"/>
              <a:t> mi </a:t>
            </a:r>
            <a:r>
              <a:rPr lang="nl-NL" dirty="0" err="1"/>
              <a:t>się</a:t>
            </a:r>
            <a:r>
              <a:rPr lang="nl-NL" dirty="0"/>
              <a:t>, </a:t>
            </a:r>
            <a:r>
              <a:rPr lang="nl-NL" dirty="0" err="1"/>
              <a:t>że</a:t>
            </a:r>
            <a:r>
              <a:rPr lang="nl-NL" dirty="0"/>
              <a:t> </a:t>
            </a:r>
            <a:r>
              <a:rPr lang="nl-NL" dirty="0" err="1"/>
              <a:t>przyjęto</a:t>
            </a:r>
            <a:r>
              <a:rPr lang="nl-NL" dirty="0"/>
              <a:t> </a:t>
            </a:r>
            <a:r>
              <a:rPr lang="nl-NL" dirty="0" err="1"/>
              <a:t>stężenie</a:t>
            </a:r>
            <a:r>
              <a:rPr lang="nl-NL" dirty="0"/>
              <a:t> 3,5 mg/m</a:t>
            </a:r>
            <a:r>
              <a:rPr lang="nl-NL" baseline="30000" dirty="0"/>
              <a:t>3</a:t>
            </a:r>
            <a:r>
              <a:rPr lang="nl-NL" dirty="0"/>
              <a:t>... a </a:t>
            </a:r>
            <a:r>
              <a:rPr lang="nl-NL" dirty="0" err="1"/>
              <a:t>wentylator</a:t>
            </a:r>
            <a:r>
              <a:rPr lang="nl-NL" dirty="0"/>
              <a:t> </a:t>
            </a:r>
            <a:r>
              <a:rPr lang="nl-NL" dirty="0" err="1"/>
              <a:t>wyciągowy</a:t>
            </a:r>
            <a:r>
              <a:rPr lang="nl-NL" dirty="0"/>
              <a:t> </a:t>
            </a:r>
            <a:r>
              <a:rPr lang="nl-NL" dirty="0" err="1"/>
              <a:t>jest</a:t>
            </a:r>
            <a:r>
              <a:rPr lang="nl-NL" dirty="0"/>
              <a:t> </a:t>
            </a:r>
            <a:r>
              <a:rPr lang="nl-NL" dirty="0" err="1"/>
              <a:t>zawieszony</a:t>
            </a:r>
            <a:r>
              <a:rPr lang="nl-NL" dirty="0"/>
              <a:t> </a:t>
            </a:r>
            <a:r>
              <a:rPr lang="nl-NL" dirty="0" err="1"/>
              <a:t>trochę</a:t>
            </a:r>
            <a:r>
              <a:rPr lang="nl-NL" dirty="0"/>
              <a:t> </a:t>
            </a:r>
            <a:r>
              <a:rPr lang="nl-NL" dirty="0" err="1"/>
              <a:t>niezgrabnie</a:t>
            </a:r>
            <a:r>
              <a:rPr lang="nl-NL" dirty="0"/>
              <a:t>.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C29DBC2-9E02-5E40-AB1B-E3E16E5FC60E}" type="slidenum">
              <a:rPr lang="nl-NL" smtClean="0"/>
              <a:t>14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758083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6903CF-E40F-AD8D-F38D-5612A9EA35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847493"/>
            <a:ext cx="10505661" cy="1299359"/>
          </a:xfrm>
        </p:spPr>
        <p:txBody>
          <a:bodyPr anchor="t" anchorCtr="0">
            <a:normAutofit/>
          </a:bodyPr>
          <a:lstStyle>
            <a:lvl1pPr algn="ctr">
              <a:defRPr sz="3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8B0F0C89-A1BE-A078-D52C-0FC23138D0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2398642"/>
            <a:ext cx="10505661" cy="3684105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271333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B91C9693-1A60-0B2A-0F83-6A7D08E99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607"/>
            <a:ext cx="10515600" cy="1091081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F68A5BC4-7A99-104E-7E0F-DC6CC68E1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742699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88C4EF-3CEA-C838-6F44-68CD095B6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9C6FB7-DEEE-875C-FDA6-ADA64BFF0C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CBB6650-7867-1884-C58F-5D51317A0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199294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B451A9-07CC-6BBF-2A47-1C276EED1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FBB2B48-C3D3-4054-97F2-C1D493EE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E49832-8819-19FB-CDF7-908B142FB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C18C054-D653-D09E-E0DB-2D87E08E30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BA075E0-4CD1-913F-BE4C-17C8BF485A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5020576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1905D1-8E13-AED7-B56C-58535B26E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39315032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3448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FDF9BF-2558-C5E6-655F-516C8D7B6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01C790-0038-FF56-01FF-6AE15CA8F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09D524-74EE-DFBF-2FF7-3C036F7B0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0848682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00FCEA-199A-AD5B-B031-B96F57D31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CBFB1CB-BD1E-2D76-1DAD-C28075CE68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9A1B883-5725-932E-CE70-6C000E3C1E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4625777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D2109990-4A5C-A623-CCAD-3E3FAED84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847493"/>
            <a:ext cx="10505661" cy="1299359"/>
          </a:xfrm>
        </p:spPr>
        <p:txBody>
          <a:bodyPr anchor="t" anchorCtr="0">
            <a:normAutofit/>
          </a:bodyPr>
          <a:lstStyle>
            <a:lvl1pPr algn="ctr">
              <a:defRPr sz="3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A8848FA7-3ED5-B7AA-887B-76F7B1B1F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2398642"/>
            <a:ext cx="10505661" cy="3684105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39770459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B91C9693-1A60-0B2A-0F83-6A7D08E995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607"/>
            <a:ext cx="10515600" cy="1091081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8" name="Tijdelijke aanduiding voor inhoud 2">
            <a:extLst>
              <a:ext uri="{FF2B5EF4-FFF2-40B4-BE49-F238E27FC236}">
                <a16:creationId xmlns:a16="http://schemas.microsoft.com/office/drawing/2014/main" id="{F68A5BC4-7A99-104E-7E0F-DC6CC68E15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8830347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088C4EF-3CEA-C838-6F44-68CD095B6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849C6FB7-DEEE-875C-FDA6-ADA64BFF0C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CBB6650-7867-1884-C58F-5D51317A08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468099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A6C9FE9-8AEB-CF6C-83D7-DF4E903598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5C62901-FF00-CD34-E0F0-95D37F8BFF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0141191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B451A9-07CC-6BBF-2A47-1C276EED10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FBB2B48-C3D3-4054-97F2-C1D493EE0D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3E49832-8819-19FB-CDF7-908B142FB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C18C054-D653-D09E-E0DB-2D87E08E30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BA075E0-4CD1-913F-BE4C-17C8BF485A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37482783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1905D1-8E13-AED7-B56C-58535B26EA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5362742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15597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FDF9BF-2558-C5E6-655F-516C8D7B6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101C790-0038-FF56-01FF-6AE15CA8F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B09D524-74EE-DFBF-2FF7-3C036F7B0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0525044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D00FCEA-199A-AD5B-B031-B96F57D31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CBFB1CB-BD1E-2D76-1DAD-C28075CE68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9A1B883-5725-932E-CE70-6C000E3C1E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25265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6C88C6D-6C2C-D49C-FAF0-A2AF0322E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8A0DD0E-58D0-54DC-C29E-8F2E6DE8F0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093C59C1-87C1-6413-A1E2-18BD1C38A2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4038164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3D84C65-8B7C-D016-31F8-BBD1B58FCE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D86E5838-03B0-09BA-56AE-AC24D76B7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1874D1F-CC25-10E7-81E0-E10D5F16D7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34B8AA2-FFA9-296A-8EEE-43019FA8F0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06C3EEE7-4C50-B91A-3D31-247759EFA5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7281984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A83B295-4B93-27DD-7A5F-4649780BA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608"/>
            <a:ext cx="10515600" cy="906904"/>
          </a:xfrm>
        </p:spPr>
        <p:txBody>
          <a:bodyPr/>
          <a:lstStyle/>
          <a:p>
            <a:r>
              <a:rPr lang="nl-NL" dirty="0"/>
              <a:t>Klik om stijl te bewerken</a:t>
            </a:r>
          </a:p>
        </p:txBody>
      </p:sp>
    </p:spTree>
    <p:extLst>
      <p:ext uri="{BB962C8B-B14F-4D97-AF65-F5344CB8AC3E}">
        <p14:creationId xmlns:p14="http://schemas.microsoft.com/office/powerpoint/2010/main" val="17154642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44823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71AFC75-0219-2F44-E0BF-A49B68C3A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t" anchorCtr="0">
            <a:normAutofit/>
          </a:bodyPr>
          <a:lstStyle>
            <a:lvl1pPr>
              <a:defRPr sz="3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4B2704AC-6C53-DD61-08CC-4329C24E9A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F79653E8-37E4-C7CF-91D7-656DC55D01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41030"/>
            <a:ext cx="3932237" cy="36279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809370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B08A3BAC-1495-8167-5DEE-1B810287D96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7A551EE5-4177-89A1-04CB-E4EB9F7C5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987424"/>
            <a:ext cx="3932237" cy="1069975"/>
          </a:xfrm>
        </p:spPr>
        <p:txBody>
          <a:bodyPr anchor="t" anchorCtr="0">
            <a:normAutofit/>
          </a:bodyPr>
          <a:lstStyle>
            <a:lvl1pPr>
              <a:defRPr sz="3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9" name="Tijdelijke aanduiding voor tekst 3">
            <a:extLst>
              <a:ext uri="{FF2B5EF4-FFF2-40B4-BE49-F238E27FC236}">
                <a16:creationId xmlns:a16="http://schemas.microsoft.com/office/drawing/2014/main" id="{F548E75D-E2F0-7354-97E2-BD7A8A3730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241030"/>
            <a:ext cx="3932237" cy="3627958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341403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1">
            <a:extLst>
              <a:ext uri="{FF2B5EF4-FFF2-40B4-BE49-F238E27FC236}">
                <a16:creationId xmlns:a16="http://schemas.microsoft.com/office/drawing/2014/main" id="{D2109990-4A5C-A623-CCAD-3E3FAED84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847493"/>
            <a:ext cx="10505661" cy="1299359"/>
          </a:xfrm>
        </p:spPr>
        <p:txBody>
          <a:bodyPr anchor="t" anchorCtr="0">
            <a:normAutofit/>
          </a:bodyPr>
          <a:lstStyle>
            <a:lvl1pPr algn="ctr">
              <a:defRPr sz="3000"/>
            </a:lvl1pPr>
          </a:lstStyle>
          <a:p>
            <a:r>
              <a:rPr lang="nl-NL" dirty="0"/>
              <a:t>Klik om stijl te bewerken</a:t>
            </a:r>
          </a:p>
        </p:txBody>
      </p:sp>
      <p:sp>
        <p:nvSpPr>
          <p:cNvPr id="8" name="Ondertitel 2">
            <a:extLst>
              <a:ext uri="{FF2B5EF4-FFF2-40B4-BE49-F238E27FC236}">
                <a16:creationId xmlns:a16="http://schemas.microsoft.com/office/drawing/2014/main" id="{A8848FA7-3ED5-B7AA-887B-76F7B1B1FB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2398642"/>
            <a:ext cx="10505661" cy="3684105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Klikken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6364749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13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2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5" Type="http://schemas.openxmlformats.org/officeDocument/2006/relationships/slideLayout" Target="../slideLayouts/slideLayout21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20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5C343283-DAB4-CD4E-B9A5-9033E036D787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 flipH="1">
            <a:off x="0" y="6356350"/>
            <a:ext cx="8597348" cy="501650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35EBA499-CB8E-8757-6CE8-509E86DAB9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607"/>
            <a:ext cx="10515600" cy="109108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6253A547-C78D-7C22-67AB-F89665D80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pic>
        <p:nvPicPr>
          <p:cNvPr id="13" name="Afbeelding 12" descr="Afbeelding met Lettertype, Graphics, grafische vormgeving, logo&#10;&#10;Automatisch gegenereerde beschrijving">
            <a:extLst>
              <a:ext uri="{FF2B5EF4-FFF2-40B4-BE49-F238E27FC236}">
                <a16:creationId xmlns:a16="http://schemas.microsoft.com/office/drawing/2014/main" id="{947DEBA7-211F-B70A-6896-42CE64A2561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85037" y="6232294"/>
            <a:ext cx="1868763" cy="535494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A77BF7DD-20FA-1880-7BD6-C0400D5FB3D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919371" y="6460672"/>
            <a:ext cx="6415708" cy="269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22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i="0" kern="1200" baseline="0">
          <a:solidFill>
            <a:srgbClr val="0086CD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30613"/>
        </a:buClr>
        <a:buFont typeface="Arial" panose="020B0604020202020204" pitchFamily="34" charset="0"/>
        <a:buChar char="•"/>
        <a:defRPr sz="1400" b="0" i="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86CD"/>
        </a:buClr>
        <a:buFont typeface="Arial" panose="020B0604020202020204" pitchFamily="34" charset="0"/>
        <a:buChar char="•"/>
        <a:defRPr sz="1400" b="0" i="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2"/>
        </a:buClr>
        <a:buFont typeface="Arial" panose="020B0604020202020204" pitchFamily="34" charset="0"/>
        <a:buChar char="•"/>
        <a:defRPr sz="1400" b="0" i="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30613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E30613"/>
        </a:buClr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Lettertype, Graphics, grafische vormgeving, logo&#10;&#10;Automatisch gegenereerde beschrijving">
            <a:extLst>
              <a:ext uri="{FF2B5EF4-FFF2-40B4-BE49-F238E27FC236}">
                <a16:creationId xmlns:a16="http://schemas.microsoft.com/office/drawing/2014/main" id="{88FE2F72-4518-B9B4-99FA-14154F8CF92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485037" y="6258393"/>
            <a:ext cx="1868763" cy="535494"/>
          </a:xfrm>
          <a:prstGeom prst="rect">
            <a:avLst/>
          </a:prstGeom>
        </p:spPr>
      </p:pic>
      <p:sp>
        <p:nvSpPr>
          <p:cNvPr id="16" name="Tijdelijke aanduiding voor titel 1">
            <a:extLst>
              <a:ext uri="{FF2B5EF4-FFF2-40B4-BE49-F238E27FC236}">
                <a16:creationId xmlns:a16="http://schemas.microsoft.com/office/drawing/2014/main" id="{F1623D7A-4819-9B65-A2AE-D067874B3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607"/>
            <a:ext cx="10515600" cy="109108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7" name="Tijdelijke aanduiding voor tekst 2">
            <a:extLst>
              <a:ext uri="{FF2B5EF4-FFF2-40B4-BE49-F238E27FC236}">
                <a16:creationId xmlns:a16="http://schemas.microsoft.com/office/drawing/2014/main" id="{91F2A318-A921-BC6D-FF2E-6BCCEADA6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4D8CFF1-C3F7-B36C-11EC-8DF4F0DF4FE2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 flipH="1">
            <a:off x="0" y="6356350"/>
            <a:ext cx="8597348" cy="501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239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rgbClr val="0086CD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30613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86CD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Lettertype, Graphics, grafische vormgeving, logo&#10;&#10;Automatisch gegenereerde beschrijving">
            <a:extLst>
              <a:ext uri="{FF2B5EF4-FFF2-40B4-BE49-F238E27FC236}">
                <a16:creationId xmlns:a16="http://schemas.microsoft.com/office/drawing/2014/main" id="{88FE2F72-4518-B9B4-99FA-14154F8CF92A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9485037" y="6258393"/>
            <a:ext cx="1868763" cy="535494"/>
          </a:xfrm>
          <a:prstGeom prst="rect">
            <a:avLst/>
          </a:prstGeom>
        </p:spPr>
      </p:pic>
      <p:sp>
        <p:nvSpPr>
          <p:cNvPr id="16" name="Tijdelijke aanduiding voor titel 1">
            <a:extLst>
              <a:ext uri="{FF2B5EF4-FFF2-40B4-BE49-F238E27FC236}">
                <a16:creationId xmlns:a16="http://schemas.microsoft.com/office/drawing/2014/main" id="{F1623D7A-4819-9B65-A2AE-D067874B32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99607"/>
            <a:ext cx="10515600" cy="109108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17" name="Tijdelijke aanduiding voor tekst 2">
            <a:extLst>
              <a:ext uri="{FF2B5EF4-FFF2-40B4-BE49-F238E27FC236}">
                <a16:creationId xmlns:a16="http://schemas.microsoft.com/office/drawing/2014/main" id="{91F2A318-A921-BC6D-FF2E-6BCCEADA60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2642689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 baseline="0">
          <a:solidFill>
            <a:srgbClr val="0086CD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E30613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86CD"/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>
            <a:lumMod val="50000"/>
          </a:schemeClr>
        </a:buClr>
        <a:buFont typeface="Arial" panose="020B0604020202020204" pitchFamily="34" charset="0"/>
        <a:buChar char="•"/>
        <a:defRPr sz="1400" kern="1200" baseline="0">
          <a:solidFill>
            <a:schemeClr val="tx1"/>
          </a:solidFill>
          <a:latin typeface="Arial" panose="020B0604020202020204" pitchFamily="34" charset="0"/>
          <a:ea typeface="Lato" panose="020F0502020204030203" pitchFamily="34" charset="0"/>
          <a:cs typeface="Lato" panose="020F0502020204030203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5xbeter.nl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png"/><Relationship Id="rId4" Type="http://schemas.openxmlformats.org/officeDocument/2006/relationships/hyperlink" Target="http://www.5xbeter.nl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5xbeter.n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0.xml"/><Relationship Id="rId4" Type="http://schemas.openxmlformats.org/officeDocument/2006/relationships/hyperlink" Target="http://www.5xbeter.nl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AB208A-05ED-1F6E-E3CD-8C3FCFF021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3169" y="428233"/>
            <a:ext cx="10505661" cy="1002361"/>
          </a:xfrm>
        </p:spPr>
        <p:txBody>
          <a:bodyPr/>
          <a:lstStyle/>
          <a:p>
            <a:r>
              <a:rPr lang="pl-PL" dirty="0">
                <a:latin typeface="Arial" panose="020B0604020202020204" pitchFamily="34" charset="0"/>
              </a:rPr>
              <a:t>Szkolenie BHP</a:t>
            </a:r>
            <a:br/>
            <a:r>
              <a:rPr lang="pl-PL" dirty="0">
                <a:latin typeface="Arial" panose="020B0604020202020204" pitchFamily="34" charset="0"/>
              </a:rPr>
              <a:t>Dym spawalniczy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1C324E1-BC5B-18EE-A0AD-DC4385409A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3168" y="1430594"/>
            <a:ext cx="10505661" cy="366680"/>
          </a:xfrm>
        </p:spPr>
        <p:txBody>
          <a:bodyPr>
            <a:normAutofit/>
          </a:bodyPr>
          <a:lstStyle/>
          <a:p>
            <a:r>
              <a:rPr lang="pl-PL" sz="2000" dirty="0">
                <a:latin typeface="Arial" panose="020B0604020202020204" pitchFamily="34" charset="0"/>
              </a:rPr>
              <a:t>Nazwa firmy i data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3DE84BC9-D223-C667-6F00-C9574FD55819}"/>
              </a:ext>
            </a:extLst>
          </p:cNvPr>
          <p:cNvSpPr/>
          <p:nvPr/>
        </p:nvSpPr>
        <p:spPr>
          <a:xfrm>
            <a:off x="843169" y="1954160"/>
            <a:ext cx="10505661" cy="384195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6" name="Afbeelding 5" descr="Afbeelding met machine, engineering, overdekt, Werkplaats&#10;&#10;Automatisch gegenereerde beschrijving">
            <a:extLst>
              <a:ext uri="{FF2B5EF4-FFF2-40B4-BE49-F238E27FC236}">
                <a16:creationId xmlns:a16="http://schemas.microsoft.com/office/drawing/2014/main" id="{E5F410BB-F4D8-30F1-9357-BF8B08CAF5B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7558" b="17586"/>
          <a:stretch/>
        </p:blipFill>
        <p:spPr>
          <a:xfrm>
            <a:off x="843167" y="1954160"/>
            <a:ext cx="10505662" cy="384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7304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F878A1-D409-F0C1-C7A6-3674304A98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D54F9F62-5DF7-8DE7-9FA0-A6431E04360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282" r="15282"/>
          <a:stretch/>
        </p:blipFill>
        <p:spPr>
          <a:xfrm>
            <a:off x="3529419" y="1270000"/>
            <a:ext cx="5133162" cy="4928392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4E59E87D-2D7B-8CBC-4A9D-88C5EF6B1A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845C635-52E5-CBAC-976B-EB1EF64D93A2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Dym spawalniczy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Afbeelding 1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86717C40-8603-45AC-858B-3703C6EAD02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5856" b="51404"/>
          <a:stretch>
            <a:fillRect/>
          </a:stretch>
        </p:blipFill>
        <p:spPr>
          <a:xfrm>
            <a:off x="0" y="1402291"/>
            <a:ext cx="3752055" cy="960857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92AB1785-125B-A617-C590-6FAFDF43CF47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Jak wygląda to tutaj?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2948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C03A45-20F5-2DF8-D893-83ADA625B8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41E63927-AA50-0472-A7C3-76FA9DE6BB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DF8CC3A-9F3F-403D-23B1-7B2732077B0A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Dym spawalniczy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Afbeelding 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E5E45163-B574-4BAC-0945-80B3DEB2E12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771" b="51404"/>
          <a:stretch/>
        </p:blipFill>
        <p:spPr>
          <a:xfrm>
            <a:off x="0" y="1444623"/>
            <a:ext cx="2743200" cy="960857"/>
          </a:xfrm>
          <a:prstGeom prst="rect">
            <a:avLst/>
          </a:prstGeom>
        </p:spPr>
      </p:pic>
      <p:sp>
        <p:nvSpPr>
          <p:cNvPr id="5" name="Titel 1">
            <a:extLst>
              <a:ext uri="{FF2B5EF4-FFF2-40B4-BE49-F238E27FC236}">
                <a16:creationId xmlns:a16="http://schemas.microsoft.com/office/drawing/2014/main" id="{3050E390-9B63-A7D3-34A3-1352F3B3D62A}"/>
              </a:ext>
            </a:extLst>
          </p:cNvPr>
          <p:cNvSpPr txBox="1">
            <a:spLocks/>
          </p:cNvSpPr>
          <p:nvPr/>
        </p:nvSpPr>
        <p:spPr>
          <a:xfrm>
            <a:off x="848139" y="1712623"/>
            <a:ext cx="4758577" cy="6497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Stwierdzenie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38EF4C88-0A5A-07CC-9A1C-36A194DE29DF}"/>
              </a:ext>
            </a:extLst>
          </p:cNvPr>
          <p:cNvSpPr txBox="1">
            <a:spLocks/>
          </p:cNvSpPr>
          <p:nvPr/>
        </p:nvSpPr>
        <p:spPr>
          <a:xfrm>
            <a:off x="1582005" y="2710024"/>
            <a:ext cx="9032351" cy="10748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>
              <a:buClr>
                <a:srgbClr val="E30613"/>
              </a:buClr>
            </a:pP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</a:rPr>
              <a:t>Używam odciągu u źródła prawidłowo, </a:t>
            </a:r>
          </a:p>
          <a:p>
            <a:pPr>
              <a:buClr>
                <a:srgbClr val="E30613"/>
              </a:buClr>
            </a:pP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</a:rPr>
              <a:t>jeśli nie znajduje się on dalej niż 1 metr od miejsca spawania.</a:t>
            </a:r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92AE28FD-85E9-722C-DF43-46BC31357FC8}"/>
              </a:ext>
            </a:extLst>
          </p:cNvPr>
          <p:cNvSpPr txBox="1">
            <a:spLocks/>
          </p:cNvSpPr>
          <p:nvPr/>
        </p:nvSpPr>
        <p:spPr>
          <a:xfrm>
            <a:off x="5375612" y="4089388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Tak, zgadzam się</a:t>
            </a:r>
          </a:p>
        </p:txBody>
      </p:sp>
      <p:sp>
        <p:nvSpPr>
          <p:cNvPr id="17" name="Titel 1">
            <a:extLst>
              <a:ext uri="{FF2B5EF4-FFF2-40B4-BE49-F238E27FC236}">
                <a16:creationId xmlns:a16="http://schemas.microsoft.com/office/drawing/2014/main" id="{E9810FB3-43F4-7E6C-6F8F-069C9BAB6B03}"/>
              </a:ext>
            </a:extLst>
          </p:cNvPr>
          <p:cNvSpPr txBox="1">
            <a:spLocks/>
          </p:cNvSpPr>
          <p:nvPr/>
        </p:nvSpPr>
        <p:spPr>
          <a:xfrm>
            <a:off x="5375612" y="4690967"/>
            <a:ext cx="5520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Nie, nie zgadzam się</a:t>
            </a:r>
          </a:p>
        </p:txBody>
      </p:sp>
    </p:spTree>
    <p:extLst>
      <p:ext uri="{BB962C8B-B14F-4D97-AF65-F5344CB8AC3E}">
        <p14:creationId xmlns:p14="http://schemas.microsoft.com/office/powerpoint/2010/main" val="4249474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DC38A-D007-FE5F-9D5D-FD3E7AEDE5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4661845F-3F4E-C0A8-7B6B-2628752AE4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170" r="1" b="51404"/>
          <a:stretch>
            <a:fillRect/>
          </a:stretch>
        </p:blipFill>
        <p:spPr>
          <a:xfrm>
            <a:off x="0" y="1444623"/>
            <a:ext cx="2845765" cy="960857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917BACD0-ED99-3244-E75C-17A777C936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6BC4387-7822-E05B-21E7-67F40FD66179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Dym spawalniczy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12926A19-5DF2-DB40-8C8F-60A4CD3F8DCD}"/>
              </a:ext>
            </a:extLst>
          </p:cNvPr>
          <p:cNvSpPr txBox="1">
            <a:spLocks/>
          </p:cNvSpPr>
          <p:nvPr/>
        </p:nvSpPr>
        <p:spPr>
          <a:xfrm>
            <a:off x="848139" y="1712623"/>
            <a:ext cx="4758577" cy="6497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Stwierdzenie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C9672B02-0434-CB10-5A66-7284040168B8}"/>
              </a:ext>
            </a:extLst>
          </p:cNvPr>
          <p:cNvSpPr txBox="1">
            <a:spLocks/>
          </p:cNvSpPr>
          <p:nvPr/>
        </p:nvSpPr>
        <p:spPr>
          <a:xfrm>
            <a:off x="1572509" y="2699195"/>
            <a:ext cx="9046981" cy="107482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>
              <a:buClr>
                <a:srgbClr val="E30613"/>
              </a:buClr>
            </a:pP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</a:rPr>
              <a:t>Zwracam koledze uwagę na temat</a:t>
            </a:r>
          </a:p>
          <a:p>
            <a:pPr>
              <a:buClr>
                <a:srgbClr val="E30613"/>
              </a:buClr>
            </a:pP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</a:rPr>
              <a:t>korzystania z odciągu u źródła.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B816CB4B-8C53-DD54-D385-3185A6FDC0C7}"/>
              </a:ext>
            </a:extLst>
          </p:cNvPr>
          <p:cNvSpPr txBox="1">
            <a:spLocks/>
          </p:cNvSpPr>
          <p:nvPr/>
        </p:nvSpPr>
        <p:spPr>
          <a:xfrm>
            <a:off x="5375612" y="4089388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Tak, zgadzam się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9356EB99-666B-7747-5763-C593DCA331C0}"/>
              </a:ext>
            </a:extLst>
          </p:cNvPr>
          <p:cNvSpPr txBox="1">
            <a:spLocks/>
          </p:cNvSpPr>
          <p:nvPr/>
        </p:nvSpPr>
        <p:spPr>
          <a:xfrm>
            <a:off x="5375612" y="4690967"/>
            <a:ext cx="5520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Nie, nie zgadzam się</a:t>
            </a:r>
          </a:p>
        </p:txBody>
      </p:sp>
    </p:spTree>
    <p:extLst>
      <p:ext uri="{BB962C8B-B14F-4D97-AF65-F5344CB8AC3E}">
        <p14:creationId xmlns:p14="http://schemas.microsoft.com/office/powerpoint/2010/main" val="31404173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A69A36-05A2-1AA4-0E92-8548B8DA3C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6C38B9B8-CD7C-10E3-7CA1-3BA99C7D28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175165B-915C-0D28-022F-0621E55BF44A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Dym spawalniczy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Afbeelding 1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34EBE8D3-AD7A-442E-71C7-64DB2028866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6094" b="51404"/>
          <a:stretch>
            <a:fillRect/>
          </a:stretch>
        </p:blipFill>
        <p:spPr>
          <a:xfrm>
            <a:off x="0" y="1402291"/>
            <a:ext cx="3810013" cy="960857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150CC3A-29B8-BD48-8536-80F2A3DC2181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Jak wygląda to tutaj?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543DA9A4-A145-B456-83FC-ABBBC8EFBFA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1634" r="21634"/>
          <a:stretch/>
        </p:blipFill>
        <p:spPr>
          <a:xfrm>
            <a:off x="4002871" y="1277963"/>
            <a:ext cx="4186256" cy="4919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90310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4AE85A-0508-5F2C-D88C-8ABC2849BE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8A2B498E-939F-0AC9-00CE-7E7BD2046F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85E2F7D-54CE-3672-D4F5-0D20828533C1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Objaśnienie stwierdzenia dotyczącego odciągu u źródła</a:t>
            </a:r>
          </a:p>
        </p:txBody>
      </p:sp>
      <p:pic>
        <p:nvPicPr>
          <p:cNvPr id="2" name="lassen.mp4">
            <a:hlinkClick r:id="" action="ppaction://media"/>
            <a:extLst>
              <a:ext uri="{FF2B5EF4-FFF2-40B4-BE49-F238E27FC236}">
                <a16:creationId xmlns:a16="http://schemas.microsoft.com/office/drawing/2014/main" id="{4008754F-9794-77EF-9B88-F4F87BF3F1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17373" y="929029"/>
            <a:ext cx="6757253" cy="5288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912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7576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2A9E4C-ECB0-B1E3-DF4B-1DD9EC34A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1" descr="Schermafbeelding 2012-11-05 om 12.04.06.png">
            <a:extLst>
              <a:ext uri="{FF2B5EF4-FFF2-40B4-BE49-F238E27FC236}">
                <a16:creationId xmlns:a16="http://schemas.microsoft.com/office/drawing/2014/main" id="{560C0D0D-422B-51C1-1B2C-3ADCECFDAA5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5705" y="1659065"/>
            <a:ext cx="2890764" cy="2650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B6A5A187-6587-4382-A37B-FA14283249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F5110AEF-DFC2-D56F-1A8D-E5572FB0E0B1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Dym spawalniczy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Afbeelding 1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D017C668-3774-0695-C99E-3A6BB8EC6B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204" r="1" b="51404"/>
          <a:stretch>
            <a:fillRect/>
          </a:stretch>
        </p:blipFill>
        <p:spPr>
          <a:xfrm>
            <a:off x="-60961" y="1407753"/>
            <a:ext cx="5735541" cy="960857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F32FBD95-1C71-0BB5-9447-72B8DAE97D16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5735541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Co można zrobić przed spawaniem?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AA193AB-1E8D-C667-2C3E-825BE70F373D}"/>
              </a:ext>
            </a:extLst>
          </p:cNvPr>
          <p:cNvSpPr txBox="1">
            <a:spLocks/>
          </p:cNvSpPr>
          <p:nvPr/>
        </p:nvSpPr>
        <p:spPr>
          <a:xfrm>
            <a:off x="848140" y="2637373"/>
            <a:ext cx="8968858" cy="71546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defTabSz="360000">
              <a:lnSpc>
                <a:spcPct val="11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Sprawdź: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czy możliwe są inne techniki łączenia?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02AE09B3-C89B-5FE1-EC1A-3E4FEDF6E0C2}"/>
              </a:ext>
            </a:extLst>
          </p:cNvPr>
          <p:cNvSpPr txBox="1">
            <a:spLocks/>
          </p:cNvSpPr>
          <p:nvPr/>
        </p:nvSpPr>
        <p:spPr>
          <a:xfrm>
            <a:off x="848138" y="3429000"/>
            <a:ext cx="8613913" cy="66705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defTabSz="360000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Sprawdź prawidłowe ustawienia sprzętu spawalniczego i odciągu.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84F58BAC-FAC2-9BAD-F925-141DD78BCA8B}"/>
              </a:ext>
            </a:extLst>
          </p:cNvPr>
          <p:cNvSpPr txBox="1">
            <a:spLocks/>
          </p:cNvSpPr>
          <p:nvPr/>
        </p:nvSpPr>
        <p:spPr>
          <a:xfrm>
            <a:off x="843169" y="4207381"/>
            <a:ext cx="9507839" cy="6067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defTabSz="360000"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Sprawdź: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czy materiał jest czysty, wolny od resztek farby, oleju itp.?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BE9FDDB5-8C5E-CB4F-DF71-6786D6E50A37}"/>
              </a:ext>
            </a:extLst>
          </p:cNvPr>
          <p:cNvSpPr txBox="1">
            <a:spLocks/>
          </p:cNvSpPr>
          <p:nvPr/>
        </p:nvSpPr>
        <p:spPr>
          <a:xfrm>
            <a:off x="848139" y="4925439"/>
            <a:ext cx="8354383" cy="6067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 defTabSz="360000"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Sprawdź odciąg (u źródła), filtry i ochronę dróg oddechowych.</a:t>
            </a:r>
          </a:p>
        </p:txBody>
      </p:sp>
    </p:spTree>
    <p:extLst>
      <p:ext uri="{BB962C8B-B14F-4D97-AF65-F5344CB8AC3E}">
        <p14:creationId xmlns:p14="http://schemas.microsoft.com/office/powerpoint/2010/main" val="4104503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F2901-CE0C-560F-FF90-AE87AA149E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D166D593-BAD9-A4A7-CDF6-3BEDEF06D5F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599" r="-2" b="51404"/>
          <a:stretch>
            <a:fillRect/>
          </a:stretch>
        </p:blipFill>
        <p:spPr>
          <a:xfrm>
            <a:off x="0" y="1428296"/>
            <a:ext cx="4927890" cy="960857"/>
          </a:xfrm>
          <a:prstGeom prst="rect">
            <a:avLst/>
          </a:prstGeom>
        </p:spPr>
      </p:pic>
      <p:pic>
        <p:nvPicPr>
          <p:cNvPr id="2" name="Afbeelding 1" descr="Schermafbeelding 2012-11-05 om 12.11.01.png">
            <a:extLst>
              <a:ext uri="{FF2B5EF4-FFF2-40B4-BE49-F238E27FC236}">
                <a16:creationId xmlns:a16="http://schemas.microsoft.com/office/drawing/2014/main" id="{00D50084-0B28-E12F-D554-AB5DF967778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4486" y="2828065"/>
            <a:ext cx="3135651" cy="2265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eperen 9">
            <a:extLst>
              <a:ext uri="{FF2B5EF4-FFF2-40B4-BE49-F238E27FC236}">
                <a16:creationId xmlns:a16="http://schemas.microsoft.com/office/drawing/2014/main" id="{0638396F-ECB5-58BD-257F-4563BAFDFD70}"/>
              </a:ext>
            </a:extLst>
          </p:cNvPr>
          <p:cNvGrpSpPr>
            <a:grpSpLocks/>
          </p:cNvGrpSpPr>
          <p:nvPr/>
        </p:nvGrpSpPr>
        <p:grpSpPr bwMode="auto">
          <a:xfrm>
            <a:off x="497432" y="2467136"/>
            <a:ext cx="3041020" cy="2708530"/>
            <a:chOff x="5652120" y="1916832"/>
            <a:chExt cx="2998259" cy="2522157"/>
          </a:xfrm>
        </p:grpSpPr>
        <p:grpSp>
          <p:nvGrpSpPr>
            <p:cNvPr id="7" name="Groeperen 7">
              <a:extLst>
                <a:ext uri="{FF2B5EF4-FFF2-40B4-BE49-F238E27FC236}">
                  <a16:creationId xmlns:a16="http://schemas.microsoft.com/office/drawing/2014/main" id="{C5DCC480-AE9A-D2C4-8537-F391E5BD12F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24128" y="1916832"/>
              <a:ext cx="2926251" cy="2505542"/>
              <a:chOff x="5724128" y="1916832"/>
              <a:chExt cx="2926251" cy="2505542"/>
            </a:xfrm>
          </p:grpSpPr>
          <p:pic>
            <p:nvPicPr>
              <p:cNvPr id="15" name="Afbeelding 2" descr="Schermafbeelding 2012-11-05 om 12.10.49.png">
                <a:extLst>
                  <a:ext uri="{FF2B5EF4-FFF2-40B4-BE49-F238E27FC236}">
                    <a16:creationId xmlns:a16="http://schemas.microsoft.com/office/drawing/2014/main" id="{795B7016-5D9A-0E87-23BF-498C7041DA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1457"/>
              <a:stretch/>
            </p:blipFill>
            <p:spPr bwMode="auto">
              <a:xfrm>
                <a:off x="5724128" y="1916832"/>
                <a:ext cx="2926251" cy="250554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Afbeelding 6" descr="Schermafbeelding 2012-11-05 om 12.12.58.png">
                <a:extLst>
                  <a:ext uri="{FF2B5EF4-FFF2-40B4-BE49-F238E27FC236}">
                    <a16:creationId xmlns:a16="http://schemas.microsoft.com/office/drawing/2014/main" id="{5ED43DC5-EDF3-00C8-E374-64574A9630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724996" y="1916832"/>
                <a:ext cx="1943348" cy="4572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Afbeelding 8" descr="Schermafbeelding 2012-11-05 om 12.12.58.png">
              <a:extLst>
                <a:ext uri="{FF2B5EF4-FFF2-40B4-BE49-F238E27FC236}">
                  <a16:creationId xmlns:a16="http://schemas.microsoft.com/office/drawing/2014/main" id="{69CD0393-79F2-AD1B-E59B-2D26C4F450E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363653" y="3717931"/>
              <a:ext cx="1009525" cy="43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7" name="Groeperen 5">
            <a:extLst>
              <a:ext uri="{FF2B5EF4-FFF2-40B4-BE49-F238E27FC236}">
                <a16:creationId xmlns:a16="http://schemas.microsoft.com/office/drawing/2014/main" id="{A389D992-6A1D-9A0A-8A35-5D79337C32C4}"/>
              </a:ext>
            </a:extLst>
          </p:cNvPr>
          <p:cNvGrpSpPr>
            <a:grpSpLocks/>
          </p:cNvGrpSpPr>
          <p:nvPr/>
        </p:nvGrpSpPr>
        <p:grpSpPr bwMode="auto">
          <a:xfrm>
            <a:off x="4535959" y="2728344"/>
            <a:ext cx="3120081" cy="2387246"/>
            <a:chOff x="179513" y="1772816"/>
            <a:chExt cx="2807443" cy="2217135"/>
          </a:xfrm>
        </p:grpSpPr>
        <p:pic>
          <p:nvPicPr>
            <p:cNvPr id="18" name="Afbeelding 3" descr="Schermafbeelding 2012-11-05 om 12.10.33.png">
              <a:extLst>
                <a:ext uri="{FF2B5EF4-FFF2-40B4-BE49-F238E27FC236}">
                  <a16:creationId xmlns:a16="http://schemas.microsoft.com/office/drawing/2014/main" id="{B1BDEF03-322F-9C04-F01C-02B236BFC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513" y="1844824"/>
              <a:ext cx="2736304" cy="21451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Afbeelding 4" descr="Schermafbeelding 2012-11-05 om 12.12.58.png">
              <a:extLst>
                <a:ext uri="{FF2B5EF4-FFF2-40B4-BE49-F238E27FC236}">
                  <a16:creationId xmlns:a16="http://schemas.microsoft.com/office/drawing/2014/main" id="{5C3C4716-5858-1DE9-A74F-2C298E8E4C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5656" y="1772816"/>
              <a:ext cx="1511300" cy="355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Ondertitel 2">
            <a:extLst>
              <a:ext uri="{FF2B5EF4-FFF2-40B4-BE49-F238E27FC236}">
                <a16:creationId xmlns:a16="http://schemas.microsoft.com/office/drawing/2014/main" id="{48BF85F6-2E48-8DED-10E4-3AC462B05A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41B47AEC-1635-EA66-AF00-568AE980FAB3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Dym spawalniczy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D52CDEE5-0CB3-A124-9592-AF1C72FF83B7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5735541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Kiedy rozpoczynasz spawanie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562A027D-8924-8F87-4932-15FBBD4F6A21}"/>
              </a:ext>
            </a:extLst>
          </p:cNvPr>
          <p:cNvSpPr txBox="1">
            <a:spLocks/>
          </p:cNvSpPr>
          <p:nvPr/>
        </p:nvSpPr>
        <p:spPr>
          <a:xfrm>
            <a:off x="1294367" y="5371478"/>
            <a:ext cx="1960897" cy="52266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defTabSz="360000">
              <a:lnSpc>
                <a:spcPct val="110000"/>
              </a:lnSpc>
              <a:buClr>
                <a:srgbClr val="E30613"/>
              </a:buClr>
            </a:pP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Odciąg u źródła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D97DA1B2-0984-7845-9732-80EB3C6B2EB6}"/>
              </a:ext>
            </a:extLst>
          </p:cNvPr>
          <p:cNvSpPr txBox="1">
            <a:spLocks/>
          </p:cNvSpPr>
          <p:nvPr/>
        </p:nvSpPr>
        <p:spPr>
          <a:xfrm>
            <a:off x="5052811" y="5371478"/>
            <a:ext cx="2524168" cy="60673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defTabSz="360000">
              <a:lnSpc>
                <a:spcPct val="100000"/>
              </a:lnSpc>
              <a:buClr>
                <a:srgbClr val="E30613"/>
              </a:buClr>
            </a:pP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Trzymaj głowę</a:t>
            </a:r>
            <a:b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z dala od dymu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723E1297-9023-B437-3299-B6DB6BE2335F}"/>
              </a:ext>
            </a:extLst>
          </p:cNvPr>
          <p:cNvSpPr txBox="1">
            <a:spLocks/>
          </p:cNvSpPr>
          <p:nvPr/>
        </p:nvSpPr>
        <p:spPr>
          <a:xfrm>
            <a:off x="9185452" y="5401070"/>
            <a:ext cx="2280421" cy="44568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 defTabSz="360000">
              <a:buClr>
                <a:srgbClr val="E30613"/>
              </a:buClr>
            </a:pP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Zasada 5 sekund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83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C024F8-4A81-5B5F-ED42-19BC5225D4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73CC40CB-EF94-7FD2-9279-069ED5D231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664" b="51404"/>
          <a:stretch>
            <a:fillRect/>
          </a:stretch>
        </p:blipFill>
        <p:spPr>
          <a:xfrm>
            <a:off x="-1" y="1407047"/>
            <a:ext cx="2674769" cy="960857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53D204DF-324C-D788-084F-B72FEA9BA09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DD5E157B-BE3F-6C02-E893-018930C3167A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Dym spawalniczy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F5086DAA-D96A-1BF6-DE22-512FB8CBECA0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Szlifowanie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8509B5E6-4699-3C08-4680-2B43D91C18C4}"/>
              </a:ext>
            </a:extLst>
          </p:cNvPr>
          <p:cNvSpPr txBox="1">
            <a:spLocks/>
          </p:cNvSpPr>
          <p:nvPr/>
        </p:nvSpPr>
        <p:spPr>
          <a:xfrm>
            <a:off x="932906" y="2622933"/>
            <a:ext cx="10349996" cy="356100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Pył szlifierski uwalniany</a:t>
            </a:r>
            <a:r>
              <a:rPr lang="pl-PL" sz="1800" dirty="0"/>
              <a:t> 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podczas pracy z użyciem</a:t>
            </a:r>
            <a:r>
              <a:rPr lang="pl-PL" sz="1800" dirty="0"/>
              <a:t> 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szlifierki</a:t>
            </a:r>
            <a:r>
              <a:rPr lang="pl-PL" sz="1800" dirty="0"/>
              <a:t> 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kątowej</a:t>
            </a:r>
            <a:r>
              <a:rPr lang="pl-PL" sz="1800" dirty="0"/>
              <a:t> 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może</a:t>
            </a:r>
            <a:r>
              <a:rPr lang="pl-PL" sz="1800" dirty="0"/>
              <a:t> 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być</a:t>
            </a:r>
            <a:r>
              <a:rPr lang="pl-PL" sz="1800" dirty="0"/>
              <a:t> 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szkodliwy</a:t>
            </a:r>
            <a:r>
              <a:rPr lang="pl-PL" sz="1800" dirty="0"/>
              <a:t> 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dla zdrowia.</a:t>
            </a:r>
            <a:endParaRPr lang="pl-PL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10000"/>
              </a:lnSpc>
            </a:pPr>
            <a:endParaRPr lang="pl-PL" sz="1800" b="0" dirty="0">
              <a:solidFill>
                <a:schemeClr val="tx1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algn="l">
              <a:lnSpc>
                <a:spcPct val="110000"/>
              </a:lnSpc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W szczególności w razie</a:t>
            </a:r>
            <a:r>
              <a:rPr lang="pl-PL" sz="1800" dirty="0"/>
              <a:t> 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długotrwałego</a:t>
            </a:r>
            <a:r>
              <a:rPr lang="pl-PL" sz="1800" dirty="0"/>
              <a:t> 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narażenia. </a:t>
            </a:r>
            <a:endParaRPr lang="pl-PL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10000"/>
              </a:lnSpc>
            </a:pPr>
            <a:endParaRPr lang="pl-PL" sz="1800" b="0" dirty="0">
              <a:solidFill>
                <a:schemeClr val="tx1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algn="l">
              <a:lnSpc>
                <a:spcPct val="110000"/>
              </a:lnSpc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Pył szlifierski</a:t>
            </a:r>
            <a:r>
              <a:rPr lang="pl-PL" sz="1800" dirty="0"/>
              <a:t> 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składa</a:t>
            </a:r>
            <a:r>
              <a:rPr lang="pl-PL" sz="1800" dirty="0"/>
              <a:t> 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się</a:t>
            </a:r>
            <a:r>
              <a:rPr lang="pl-PL" sz="1800" dirty="0"/>
              <a:t> 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z bardzo</a:t>
            </a:r>
            <a:r>
              <a:rPr lang="pl-PL" sz="1800" dirty="0"/>
              <a:t> 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drobnych</a:t>
            </a:r>
            <a:r>
              <a:rPr lang="pl-PL" sz="1800" dirty="0"/>
              <a:t> 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cząstek, które mogą z łatwością</a:t>
            </a:r>
            <a:r>
              <a:rPr lang="pl-PL" sz="1800" dirty="0"/>
              <a:t> 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dostać się do dróg</a:t>
            </a:r>
            <a:r>
              <a:rPr lang="pl-PL" sz="1800" dirty="0"/>
              <a:t> 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oddechowych</a:t>
            </a:r>
            <a:r>
              <a:rPr lang="pl-PL" sz="1800" dirty="0"/>
              <a:t> 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i</a:t>
            </a:r>
            <a:r>
              <a:rPr lang="pl-PL" sz="1800" dirty="0"/>
              <a:t> 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wnikać</a:t>
            </a:r>
            <a:r>
              <a:rPr lang="pl-PL" sz="1800" dirty="0"/>
              <a:t> 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głęboko</a:t>
            </a:r>
            <a:r>
              <a:rPr lang="pl-PL" sz="1800" dirty="0"/>
              <a:t> 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do</a:t>
            </a:r>
            <a:r>
              <a:rPr lang="pl-PL" sz="1800" dirty="0"/>
              <a:t> 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płuc. </a:t>
            </a:r>
            <a:endParaRPr lang="pl-PL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10000"/>
              </a:lnSpc>
            </a:pPr>
            <a:endParaRPr lang="pl-PL" sz="1800" b="0" dirty="0">
              <a:solidFill>
                <a:schemeClr val="tx1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 algn="l">
              <a:lnSpc>
                <a:spcPct val="110000"/>
              </a:lnSpc>
            </a:pP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Szlifowany</a:t>
            </a:r>
            <a:r>
              <a:rPr lang="pl-PL" sz="1800" dirty="0"/>
              <a:t> 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materiał</a:t>
            </a:r>
            <a:r>
              <a:rPr lang="pl-PL" sz="1800" dirty="0"/>
              <a:t> 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może</a:t>
            </a:r>
            <a:r>
              <a:rPr lang="pl-PL" sz="1800" dirty="0"/>
              <a:t> 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zawierać</a:t>
            </a:r>
            <a:r>
              <a:rPr lang="pl-PL" sz="1800" dirty="0"/>
              <a:t> 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cząsteczki</a:t>
            </a:r>
            <a:r>
              <a:rPr lang="pl-PL" sz="1800" dirty="0"/>
              <a:t> 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metali,</a:t>
            </a:r>
            <a:r>
              <a:rPr lang="pl-PL" sz="1800" dirty="0"/>
              <a:t> 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krzemu, a nawet</a:t>
            </a:r>
            <a:r>
              <a:rPr lang="pl-PL" sz="1800" dirty="0"/>
              <a:t> 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szkodliwe</a:t>
            </a:r>
            <a:r>
              <a:rPr lang="pl-PL" sz="1800" dirty="0"/>
              <a:t> 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substancje,</a:t>
            </a:r>
            <a:r>
              <a:rPr lang="pl-PL" sz="1800" dirty="0"/>
              <a:t> 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takie jak</a:t>
            </a:r>
            <a:r>
              <a:rPr lang="pl-PL" sz="1800" dirty="0"/>
              <a:t> </a:t>
            </a:r>
            <a:r>
              <a:rPr lang="pl-PL" sz="1800" b="0" dirty="0">
                <a:solidFill>
                  <a:schemeClr val="tx1"/>
                </a:solidFill>
                <a:latin typeface="Arial" panose="020B0604020202020204" pitchFamily="34" charset="0"/>
              </a:rPr>
              <a:t>ołów.</a:t>
            </a:r>
            <a:endParaRPr lang="pl-PL" sz="18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1218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8CF084-214F-6EB9-C554-3E07EFD8F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98188250-9EA2-C1AD-DF48-ADFAC5D6D9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664" b="51404"/>
          <a:stretch>
            <a:fillRect/>
          </a:stretch>
        </p:blipFill>
        <p:spPr>
          <a:xfrm>
            <a:off x="-1" y="1407047"/>
            <a:ext cx="2674769" cy="960857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7033CF03-55AB-A784-6386-B84DFE0289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53C8D323-548D-1970-C177-B696EDEC2E7F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Dym spawalniczy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CAB8D0EB-2467-A572-135A-497FF3155C41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Szlifowanie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D78592C4-F24F-24C4-0C2A-465978FA8A40}"/>
              </a:ext>
            </a:extLst>
          </p:cNvPr>
          <p:cNvSpPr txBox="1">
            <a:spLocks noChangeAspect="1"/>
          </p:cNvSpPr>
          <p:nvPr/>
        </p:nvSpPr>
        <p:spPr>
          <a:xfrm>
            <a:off x="932906" y="2520376"/>
            <a:ext cx="375613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20000"/>
              </a:lnSpc>
            </a:pP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Zagrożenia dla zdrowia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9CA5877D-CE2B-3ADC-F65C-EEAC81CDBE02}"/>
              </a:ext>
            </a:extLst>
          </p:cNvPr>
          <p:cNvSpPr txBox="1">
            <a:spLocks noChangeAspect="1"/>
          </p:cNvSpPr>
          <p:nvPr/>
        </p:nvSpPr>
        <p:spPr>
          <a:xfrm>
            <a:off x="5965765" y="2551689"/>
            <a:ext cx="5811708" cy="164136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ts val="2800"/>
              </a:lnSpc>
            </a:pP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Skutki długoterminowe</a:t>
            </a:r>
            <a:endParaRPr lang="pl-PL" sz="2000" dirty="0">
              <a:solidFill>
                <a:schemeClr val="tx1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  <a:p>
            <a:pPr algn="l">
              <a:lnSpc>
                <a:spcPts val="2800"/>
              </a:lnSpc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Oprócz skutków ostrych,</a:t>
            </a:r>
            <a:r>
              <a:rPr lang="pl-PL" dirty="0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długotrwałe</a:t>
            </a:r>
            <a:r>
              <a:rPr lang="pl-PL" dirty="0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narażenie</a:t>
            </a:r>
            <a:r>
              <a:rPr lang="pl-PL" dirty="0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na</a:t>
            </a:r>
            <a:r>
              <a:rPr lang="pl-PL" dirty="0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pył</a:t>
            </a:r>
            <a:r>
              <a:rPr lang="pl-PL" dirty="0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zawieszony</a:t>
            </a:r>
            <a:r>
              <a:rPr lang="pl-PL" dirty="0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może</a:t>
            </a:r>
            <a:r>
              <a:rPr lang="pl-PL" dirty="0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powodować</a:t>
            </a:r>
            <a:r>
              <a:rPr lang="pl-PL" dirty="0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uszkodzenie płuc i zwiększać ryzyko</a:t>
            </a:r>
            <a:r>
              <a:rPr lang="pl-PL" dirty="0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raka płuc.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A101D3F-BA3E-8F91-4D54-2FFCB91F93F9}"/>
              </a:ext>
            </a:extLst>
          </p:cNvPr>
          <p:cNvSpPr txBox="1">
            <a:spLocks noChangeAspect="1"/>
          </p:cNvSpPr>
          <p:nvPr/>
        </p:nvSpPr>
        <p:spPr>
          <a:xfrm>
            <a:off x="5976056" y="4296502"/>
            <a:ext cx="5811708" cy="179498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ts val="2800"/>
              </a:lnSpc>
            </a:pP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Podrażnienie skóry i</a:t>
            </a:r>
            <a:r>
              <a:rPr lang="pl-PL" dirty="0"/>
              <a:t> </a:t>
            </a: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oczu</a:t>
            </a:r>
            <a:r>
              <a:rPr lang="pl-PL" dirty="0"/>
              <a:t> </a:t>
            </a:r>
            <a:endParaRPr lang="pl-P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2800"/>
              </a:lnSpc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Pył szlifierski</a:t>
            </a:r>
            <a:r>
              <a:rPr lang="pl-PL" dirty="0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może</a:t>
            </a:r>
            <a:r>
              <a:rPr lang="pl-PL" dirty="0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też</a:t>
            </a:r>
            <a:r>
              <a:rPr lang="pl-PL" dirty="0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powodować</a:t>
            </a:r>
            <a:r>
              <a:rPr lang="pl-PL" dirty="0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podrażnienie</a:t>
            </a:r>
            <a:r>
              <a:rPr lang="pl-PL" dirty="0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skóry i oczu,</a:t>
            </a:r>
            <a:r>
              <a:rPr lang="pl-PL" dirty="0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zwłaszcza jeśli</a:t>
            </a:r>
            <a:r>
              <a:rPr lang="pl-PL" dirty="0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nie stosuje</a:t>
            </a:r>
            <a:r>
              <a:rPr lang="pl-PL" dirty="0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się odzieży</a:t>
            </a:r>
            <a:r>
              <a:rPr lang="pl-PL" dirty="0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ochronnej ani</a:t>
            </a:r>
            <a:r>
              <a:rPr lang="pl-PL" dirty="0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okularów</a:t>
            </a:r>
            <a:r>
              <a:rPr lang="pl-PL" dirty="0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ochronnych.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2800"/>
              </a:lnSpc>
            </a:pP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1B7F86D9-AE28-F7A2-509A-399C025D2B55}"/>
              </a:ext>
            </a:extLst>
          </p:cNvPr>
          <p:cNvSpPr txBox="1">
            <a:spLocks noChangeAspect="1"/>
          </p:cNvSpPr>
          <p:nvPr/>
        </p:nvSpPr>
        <p:spPr>
          <a:xfrm>
            <a:off x="932906" y="3253355"/>
            <a:ext cx="4489884" cy="20862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ts val="2800"/>
              </a:lnSpc>
            </a:pP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Problemy z drogami oddechowymi</a:t>
            </a:r>
            <a:endParaRPr lang="pl-PL" sz="2000" dirty="0">
              <a:solidFill>
                <a:schemeClr val="tx1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  <a:p>
            <a:pPr marL="285750" indent="-285750" algn="l">
              <a:lnSpc>
                <a:spcPts val="28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podrażnienie dróg oddechowych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  <a:p>
            <a:pPr marL="285750" indent="-285750" algn="l">
              <a:lnSpc>
                <a:spcPts val="28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kaszel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  <a:p>
            <a:pPr marL="285750" indent="-285750" algn="l">
              <a:lnSpc>
                <a:spcPts val="28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choroby,</a:t>
            </a:r>
            <a:r>
              <a:rPr lang="pl-PL" dirty="0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takie jak zapalenie oskrzeli i</a:t>
            </a:r>
            <a:r>
              <a:rPr lang="pl-PL" dirty="0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astma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240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5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2D3E7-47D1-3A08-1BA8-24587E0C1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6C79F418-3E40-E3BE-E83D-0038AB1E0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186" r="18186"/>
          <a:stretch/>
        </p:blipFill>
        <p:spPr>
          <a:xfrm>
            <a:off x="3750297" y="1281799"/>
            <a:ext cx="4691406" cy="4915510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E20CDF2D-88E5-C813-4DB5-6CCEAAE3CC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7CA16A1-A34E-F954-1984-CC996F9C4F12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Dym spawalniczy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Afbeelding 1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FFE38F6E-25C0-F594-DBD9-512AA46936C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7756" b="51404"/>
          <a:stretch>
            <a:fillRect/>
          </a:stretch>
        </p:blipFill>
        <p:spPr>
          <a:xfrm>
            <a:off x="0" y="1402291"/>
            <a:ext cx="3702591" cy="960857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DE068FDB-9722-DB58-3B07-F92A73FE5202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Jak wygląda to tutaj?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000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Afbeelding 13">
            <a:extLst>
              <a:ext uri="{FF2B5EF4-FFF2-40B4-BE49-F238E27FC236}">
                <a16:creationId xmlns:a16="http://schemas.microsoft.com/office/drawing/2014/main" id="{1F53A78A-9DA9-173E-79BA-602309D36F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481" r="11481"/>
          <a:stretch/>
        </p:blipFill>
        <p:spPr>
          <a:xfrm>
            <a:off x="6803665" y="1781006"/>
            <a:ext cx="4540193" cy="3929983"/>
          </a:xfrm>
          <a:prstGeom prst="rect">
            <a:avLst/>
          </a:prstGeom>
        </p:spPr>
      </p:pic>
      <p:pic>
        <p:nvPicPr>
          <p:cNvPr id="5" name="Afbeelding 4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98208728-03D3-BDB9-B17C-77F739714D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686" b="51404"/>
          <a:stretch>
            <a:fillRect/>
          </a:stretch>
        </p:blipFill>
        <p:spPr>
          <a:xfrm>
            <a:off x="1" y="1444623"/>
            <a:ext cx="2586456" cy="96085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0354211E-D0BB-DA43-90EC-ADA3CF04A1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1712623"/>
            <a:ext cx="4758577" cy="649705"/>
          </a:xfrm>
        </p:spPr>
        <p:txBody>
          <a:bodyPr>
            <a:normAutofit/>
          </a:bodyPr>
          <a:lstStyle/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Spis treści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6D83F33D-4636-13C8-D549-A256858C25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C6B79CA-06D8-F486-ED01-3CD3B79C328F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Dym spawalniczy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4E28E98-8F2D-645E-28AB-477EB31C56C7}"/>
              </a:ext>
            </a:extLst>
          </p:cNvPr>
          <p:cNvSpPr txBox="1">
            <a:spLocks/>
          </p:cNvSpPr>
          <p:nvPr/>
        </p:nvSpPr>
        <p:spPr>
          <a:xfrm>
            <a:off x="848139" y="2578640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Jakie zagrożenia wiążą się</a:t>
            </a:r>
            <a:b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z obecnością dymu spawalniczego?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31896CB-0AD2-E316-1E4E-31F9A11D62DC}"/>
              </a:ext>
            </a:extLst>
          </p:cNvPr>
          <p:cNvSpPr txBox="1">
            <a:spLocks/>
          </p:cNvSpPr>
          <p:nvPr/>
        </p:nvSpPr>
        <p:spPr>
          <a:xfrm>
            <a:off x="848139" y="3394463"/>
            <a:ext cx="5520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Jakie są zasady?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35A1C747-42BC-5987-88E4-417EA0055C7A}"/>
              </a:ext>
            </a:extLst>
          </p:cNvPr>
          <p:cNvSpPr txBox="1">
            <a:spLocks/>
          </p:cNvSpPr>
          <p:nvPr/>
        </p:nvSpPr>
        <p:spPr>
          <a:xfrm>
            <a:off x="848140" y="3922925"/>
            <a:ext cx="5699244" cy="68073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Co możesz zrobić sam(a)?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0F27419-2916-DAC3-F86E-0836EEAE33BE}"/>
              </a:ext>
            </a:extLst>
          </p:cNvPr>
          <p:cNvSpPr txBox="1">
            <a:spLocks/>
          </p:cNvSpPr>
          <p:nvPr/>
        </p:nvSpPr>
        <p:spPr>
          <a:xfrm>
            <a:off x="848139" y="4495673"/>
            <a:ext cx="5520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Jakie zagrożenia wiążą się z obecnością pyłu szlifierskiego?</a:t>
            </a:r>
          </a:p>
        </p:txBody>
      </p:sp>
    </p:spTree>
    <p:extLst>
      <p:ext uri="{BB962C8B-B14F-4D97-AF65-F5344CB8AC3E}">
        <p14:creationId xmlns:p14="http://schemas.microsoft.com/office/powerpoint/2010/main" val="25150564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716CF1-ABC1-8024-CA2F-E2AAFC0532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9E1637DB-5A01-8503-988A-3907CA2AC5A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9664" b="51404"/>
          <a:stretch>
            <a:fillRect/>
          </a:stretch>
        </p:blipFill>
        <p:spPr>
          <a:xfrm>
            <a:off x="-1" y="1407047"/>
            <a:ext cx="2674769" cy="960857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DF83996-4D80-4188-A1EE-7C5B444B39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20089AF8-ACC7-A094-C2FB-B906755BAE55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Dym spawalniczy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81D0A3BB-A2B8-D43B-C74C-DA08C1F7AFE7}"/>
              </a:ext>
            </a:extLst>
          </p:cNvPr>
          <p:cNvSpPr txBox="1">
            <a:spLocks/>
          </p:cNvSpPr>
          <p:nvPr/>
        </p:nvSpPr>
        <p:spPr>
          <a:xfrm>
            <a:off x="843169" y="1675423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Szlifowanie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F4201B60-A16C-4F08-6371-07881FD8B264}"/>
              </a:ext>
            </a:extLst>
          </p:cNvPr>
          <p:cNvSpPr txBox="1">
            <a:spLocks/>
          </p:cNvSpPr>
          <p:nvPr/>
        </p:nvSpPr>
        <p:spPr>
          <a:xfrm>
            <a:off x="932906" y="2561491"/>
            <a:ext cx="3997539" cy="48708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Środki ostrożności: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C0EFF8B-EA92-4134-C79A-694709B425CB}"/>
              </a:ext>
            </a:extLst>
          </p:cNvPr>
          <p:cNvSpPr txBox="1">
            <a:spLocks/>
          </p:cNvSpPr>
          <p:nvPr/>
        </p:nvSpPr>
        <p:spPr>
          <a:xfrm>
            <a:off x="932906" y="3159005"/>
            <a:ext cx="10734838" cy="5198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Podczas szlifowania należy</a:t>
            </a:r>
            <a:r>
              <a:rPr lang="pl-PL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stosować</a:t>
            </a:r>
            <a:r>
              <a:rPr lang="pl-PL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odpowiednie środki ostrożności,</a:t>
            </a:r>
            <a:r>
              <a:rPr lang="pl-PL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takie jak: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C580D699-058B-6F19-F1DC-D6E164DBCC66}"/>
              </a:ext>
            </a:extLst>
          </p:cNvPr>
          <p:cNvSpPr txBox="1">
            <a:spLocks/>
          </p:cNvSpPr>
          <p:nvPr/>
        </p:nvSpPr>
        <p:spPr>
          <a:xfrm>
            <a:off x="932906" y="3633528"/>
            <a:ext cx="10734838" cy="5198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285750" indent="-285750" algn="l">
              <a:lnSpc>
                <a:spcPct val="100000"/>
              </a:lnSpc>
              <a:buClr>
                <a:srgbClr val="E30613"/>
              </a:buClr>
              <a:buFont typeface="Arial,Sans-Serif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Używać</a:t>
            </a:r>
            <a:r>
              <a:rPr lang="pl-PL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systemów wyciągowych lub odpylających przy szlifierce lub w jej pobliżu.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F6CF41F-44B6-476D-5DE6-6E0DD76A4619}"/>
              </a:ext>
            </a:extLst>
          </p:cNvPr>
          <p:cNvSpPr txBox="1">
            <a:spLocks/>
          </p:cNvSpPr>
          <p:nvPr/>
        </p:nvSpPr>
        <p:spPr>
          <a:xfrm>
            <a:off x="932906" y="4099277"/>
            <a:ext cx="10326188" cy="78727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285750" indent="-285750" algn="l">
              <a:lnSpc>
                <a:spcPct val="100000"/>
              </a:lnSpc>
              <a:buClr>
                <a:srgbClr val="E30613"/>
              </a:buClr>
              <a:buFont typeface="Arial,Sans-Serif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Nosić</a:t>
            </a:r>
            <a:r>
              <a:rPr lang="pl-PL" dirty="0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maskę</a:t>
            </a:r>
            <a:r>
              <a:rPr lang="pl-PL" dirty="0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przeciwpyłową z odpowiednią</a:t>
            </a:r>
            <a:r>
              <a:rPr lang="pl-PL" dirty="0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ochroną</a:t>
            </a:r>
            <a:r>
              <a:rPr lang="pl-PL" dirty="0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przed</a:t>
            </a:r>
            <a:r>
              <a:rPr lang="pl-PL" dirty="0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drobnymi</a:t>
            </a:r>
            <a:r>
              <a:rPr lang="pl-PL" dirty="0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cząsteczkami</a:t>
            </a:r>
            <a:r>
              <a:rPr lang="pl-PL" dirty="0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(np. maskę FFP3).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2656C45-5A8B-AF00-0CFB-C0516D6C5323}"/>
              </a:ext>
            </a:extLst>
          </p:cNvPr>
          <p:cNvSpPr txBox="1">
            <a:spLocks/>
          </p:cNvSpPr>
          <p:nvPr/>
        </p:nvSpPr>
        <p:spPr>
          <a:xfrm>
            <a:off x="932906" y="4851984"/>
            <a:ext cx="10734838" cy="5198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285750" indent="-285750" algn="l">
              <a:lnSpc>
                <a:spcPct val="100000"/>
              </a:lnSpc>
              <a:buClr>
                <a:srgbClr val="E30613"/>
              </a:buClr>
              <a:buFont typeface="Arial,Sans-Serif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Nosić</a:t>
            </a:r>
            <a:r>
              <a:rPr lang="pl-PL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okulary</a:t>
            </a:r>
            <a:r>
              <a:rPr lang="pl-PL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ochronne</a:t>
            </a:r>
            <a:r>
              <a:rPr lang="pl-PL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i</a:t>
            </a:r>
            <a:r>
              <a:rPr lang="pl-PL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odzież ochronną,</a:t>
            </a:r>
            <a:r>
              <a:rPr lang="pl-PL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aby unikać kontaktu</a:t>
            </a:r>
            <a:r>
              <a:rPr lang="pl-PL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ze skórą</a:t>
            </a:r>
            <a:r>
              <a:rPr lang="pl-PL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i</a:t>
            </a:r>
            <a:r>
              <a:rPr lang="pl-PL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oczami.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34BD0D9B-5DCD-693E-4B18-14A67CBDEA92}"/>
              </a:ext>
            </a:extLst>
          </p:cNvPr>
          <p:cNvSpPr txBox="1">
            <a:spLocks/>
          </p:cNvSpPr>
          <p:nvPr/>
        </p:nvSpPr>
        <p:spPr>
          <a:xfrm>
            <a:off x="932906" y="5428179"/>
            <a:ext cx="10734838" cy="59109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Nosić</a:t>
            </a:r>
            <a:r>
              <a:rPr lang="pl-PL" dirty="0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okulary</a:t>
            </a:r>
            <a:r>
              <a:rPr lang="pl-PL" dirty="0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ochronne</a:t>
            </a:r>
            <a:r>
              <a:rPr lang="pl-PL" dirty="0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i</a:t>
            </a:r>
            <a:r>
              <a:rPr lang="pl-PL" dirty="0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odzież ochronną,</a:t>
            </a:r>
            <a:r>
              <a:rPr lang="pl-PL" dirty="0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aby unikać kontaktu</a:t>
            </a:r>
            <a:r>
              <a:rPr lang="pl-PL" dirty="0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ze skórą</a:t>
            </a:r>
            <a:r>
              <a:rPr lang="pl-PL" dirty="0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i</a:t>
            </a:r>
            <a:r>
              <a:rPr lang="pl-PL" dirty="0"/>
              <a:t>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oczami.</a:t>
            </a:r>
          </a:p>
        </p:txBody>
      </p:sp>
    </p:spTree>
    <p:extLst>
      <p:ext uri="{BB962C8B-B14F-4D97-AF65-F5344CB8AC3E}">
        <p14:creationId xmlns:p14="http://schemas.microsoft.com/office/powerpoint/2010/main" val="3674496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  <p:bldP spid="5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83CE99-5892-1F7A-76BC-96899DD1E8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6726A27C-3424-8F3A-1E34-74639ED611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1EE6168-30B6-3200-BD20-38022F49CB2C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Dym spawalniczy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Afbeelding 1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FAF23045-5CC3-DB6F-885B-25CE667E69B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8169" b="51404"/>
          <a:stretch/>
        </p:blipFill>
        <p:spPr>
          <a:xfrm>
            <a:off x="0" y="1428296"/>
            <a:ext cx="2806574" cy="960857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5D1210F4-B7B6-62AD-C377-2B6A4B8FE1C4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Stwierdzenie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6DB4271A-3A02-2A60-E239-8AEFA8F9F262}"/>
              </a:ext>
            </a:extLst>
          </p:cNvPr>
          <p:cNvSpPr txBox="1">
            <a:spLocks noChangeAspect="1"/>
          </p:cNvSpPr>
          <p:nvPr/>
        </p:nvSpPr>
        <p:spPr>
          <a:xfrm>
            <a:off x="635734" y="3035358"/>
            <a:ext cx="10920528" cy="124030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</a:rPr>
              <a:t>Podczas szlifowania zazwyczaj </a:t>
            </a:r>
          </a:p>
          <a:p>
            <a:pPr>
              <a:lnSpc>
                <a:spcPct val="100000"/>
              </a:lnSpc>
            </a:pP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</a:rPr>
              <a:t>używam maski przeciwpyłowej.</a:t>
            </a:r>
          </a:p>
          <a:p>
            <a:pPr>
              <a:lnSpc>
                <a:spcPct val="100000"/>
              </a:lnSpc>
            </a:pPr>
            <a:endParaRPr lang="pl-PL" dirty="0">
              <a:solidFill>
                <a:schemeClr val="tx1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6BD42392-6573-BBB1-B965-8F8A0D9CCBA3}"/>
              </a:ext>
            </a:extLst>
          </p:cNvPr>
          <p:cNvSpPr txBox="1">
            <a:spLocks/>
          </p:cNvSpPr>
          <p:nvPr/>
        </p:nvSpPr>
        <p:spPr>
          <a:xfrm>
            <a:off x="5360982" y="4499039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Tak, zgadzam się</a:t>
            </a: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A72A573A-954E-9751-35BF-4F256F76279C}"/>
              </a:ext>
            </a:extLst>
          </p:cNvPr>
          <p:cNvSpPr txBox="1">
            <a:spLocks/>
          </p:cNvSpPr>
          <p:nvPr/>
        </p:nvSpPr>
        <p:spPr>
          <a:xfrm>
            <a:off x="5360982" y="5100618"/>
            <a:ext cx="5520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Nie, nie zgadzam się</a:t>
            </a:r>
          </a:p>
        </p:txBody>
      </p:sp>
    </p:spTree>
    <p:extLst>
      <p:ext uri="{BB962C8B-B14F-4D97-AF65-F5344CB8AC3E}">
        <p14:creationId xmlns:p14="http://schemas.microsoft.com/office/powerpoint/2010/main" val="12431455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1C526-F029-ACAF-35CE-742C176DF3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D8759AD6-BE35-E094-14CE-DFC6ECA800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5F63C072-D016-C0E8-0F13-1CA2CB494511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Dym spawalniczy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Afbeelding 1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E03D9891-522D-9CC9-3D68-D963EC89F3C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4256" b="51404"/>
          <a:stretch>
            <a:fillRect/>
          </a:stretch>
        </p:blipFill>
        <p:spPr>
          <a:xfrm>
            <a:off x="1" y="1402291"/>
            <a:ext cx="3792772" cy="960857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4E458498-EFC2-CA24-52F5-5534F541A94F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Jak wygląda to tutaj?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2EC02EB-580A-F752-F829-C262C985A8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2190" r="22190"/>
          <a:stretch/>
        </p:blipFill>
        <p:spPr>
          <a:xfrm>
            <a:off x="4046294" y="1283717"/>
            <a:ext cx="4099412" cy="4913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912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792467-FC4C-C00B-9279-DC9B37B29C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72F99218-57EF-DE60-1F4B-36094FE0117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938386" y="1594657"/>
            <a:ext cx="6315228" cy="4210152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701278AE-B6B3-F0F2-90A7-754A174F33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EB6424DE-F325-6491-5108-AB6514FD92D1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Dym spawalniczy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Afbeelding 1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1A72DD6F-A5F0-3E13-82A0-2AF87FB4BB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556" r="-2" b="51404"/>
          <a:stretch>
            <a:fillRect/>
          </a:stretch>
        </p:blipFill>
        <p:spPr>
          <a:xfrm>
            <a:off x="0" y="1427145"/>
            <a:ext cx="5008863" cy="960857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79D86D96-F757-0F1E-FF9F-390E2CC91234}"/>
              </a:ext>
            </a:extLst>
          </p:cNvPr>
          <p:cNvSpPr txBox="1">
            <a:spLocks noChangeAspect="1"/>
          </p:cNvSpPr>
          <p:nvPr/>
        </p:nvSpPr>
        <p:spPr>
          <a:xfrm>
            <a:off x="848139" y="1526957"/>
            <a:ext cx="4487186" cy="90554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ts val="2200"/>
              </a:lnSpc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Co można tutaj poprawić? </a:t>
            </a:r>
          </a:p>
          <a:p>
            <a:pPr algn="l">
              <a:lnSpc>
                <a:spcPts val="2200"/>
              </a:lnSpc>
            </a:pP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Co możesz poprawić? sam(a)?</a:t>
            </a:r>
          </a:p>
        </p:txBody>
      </p:sp>
    </p:spTree>
    <p:extLst>
      <p:ext uri="{BB962C8B-B14F-4D97-AF65-F5344CB8AC3E}">
        <p14:creationId xmlns:p14="http://schemas.microsoft.com/office/powerpoint/2010/main" val="2627518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47736-155C-7CEE-F470-3AEF91EC0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 descr="Afbeelding met zwart-wit&#10;&#10;Beschrijving automatisch gegenereerd met lage betrouwbaarheid">
            <a:extLst>
              <a:ext uri="{FF2B5EF4-FFF2-40B4-BE49-F238E27FC236}">
                <a16:creationId xmlns:a16="http://schemas.microsoft.com/office/drawing/2014/main" id="{6209F36E-6C43-5E4F-7C6A-1857F3CF3B0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320" b="8431"/>
          <a:stretch/>
        </p:blipFill>
        <p:spPr>
          <a:xfrm>
            <a:off x="838200" y="1138990"/>
            <a:ext cx="10505661" cy="4990878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0E5BB89C-0580-5871-D2F8-B4C56456CEF8}"/>
              </a:ext>
            </a:extLst>
          </p:cNvPr>
          <p:cNvSpPr txBox="1">
            <a:spLocks/>
          </p:cNvSpPr>
          <p:nvPr/>
        </p:nvSpPr>
        <p:spPr>
          <a:xfrm>
            <a:off x="848139" y="6456947"/>
            <a:ext cx="8159503" cy="288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3061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6CD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info@5xbeter.nl</a:t>
            </a: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</a:rPr>
              <a:t>   |   </a:t>
            </a: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www.5xbeter.nl</a:t>
            </a:r>
            <a:endParaRPr lang="pl-P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7BD2D58D-27DB-9BAF-8F64-D00FA1A3187D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Dym spawalniczy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Afbeelding 2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4FC31023-30A4-C5F0-C4CA-7B575F85BC4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3945" b="51404"/>
          <a:stretch>
            <a:fillRect/>
          </a:stretch>
        </p:blipFill>
        <p:spPr>
          <a:xfrm>
            <a:off x="0" y="1400379"/>
            <a:ext cx="2802364" cy="96085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B85874DE-444D-FE16-F32D-67262585BD22}"/>
              </a:ext>
            </a:extLst>
          </p:cNvPr>
          <p:cNvSpPr txBox="1">
            <a:spLocks/>
          </p:cNvSpPr>
          <p:nvPr/>
        </p:nvSpPr>
        <p:spPr>
          <a:xfrm>
            <a:off x="843169" y="1634893"/>
            <a:ext cx="6949109" cy="6497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</a:rPr>
              <a:t>Pytania?</a:t>
            </a:r>
            <a:endParaRPr lang="pl-PL" sz="28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341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B6E6DB-BFFE-EF5E-6A21-4BD616761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48385577-ECCF-FDAD-9D85-58ADD420AB6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144" b="51404"/>
          <a:stretch>
            <a:fillRect/>
          </a:stretch>
        </p:blipFill>
        <p:spPr>
          <a:xfrm>
            <a:off x="1" y="1444623"/>
            <a:ext cx="5135740" cy="960857"/>
          </a:xfrm>
          <a:prstGeom prst="rect">
            <a:avLst/>
          </a:prstGeom>
        </p:spPr>
      </p:pic>
      <p:sp>
        <p:nvSpPr>
          <p:cNvPr id="6" name="Ondertitel 2">
            <a:extLst>
              <a:ext uri="{FF2B5EF4-FFF2-40B4-BE49-F238E27FC236}">
                <a16:creationId xmlns:a16="http://schemas.microsoft.com/office/drawing/2014/main" id="{82A39C81-B8B4-4FD9-8E88-C892411A55FA}"/>
              </a:ext>
            </a:extLst>
          </p:cNvPr>
          <p:cNvSpPr txBox="1">
            <a:spLocks/>
          </p:cNvSpPr>
          <p:nvPr/>
        </p:nvSpPr>
        <p:spPr>
          <a:xfrm>
            <a:off x="848139" y="6456947"/>
            <a:ext cx="8159503" cy="2887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E30613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0086CD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bg1">
                  <a:lumMod val="50000"/>
                </a:schemeClr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info@5xbeter.nl</a:t>
            </a: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</a:rPr>
              <a:t>   |   </a:t>
            </a:r>
            <a:r>
              <a:rPr lang="pl-PL" b="1" dirty="0">
                <a:solidFill>
                  <a:schemeClr val="bg1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www.5xbeter.nl</a:t>
            </a:r>
            <a:endParaRPr lang="pl-P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27A67ADB-F25A-4D80-AB74-8612478F66EC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Dym spawalniczy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8D58156-E9ED-0C3B-CF95-3179305E1409}"/>
              </a:ext>
            </a:extLst>
          </p:cNvPr>
          <p:cNvSpPr txBox="1">
            <a:spLocks/>
          </p:cNvSpPr>
          <p:nvPr/>
        </p:nvSpPr>
        <p:spPr>
          <a:xfrm>
            <a:off x="843169" y="1645968"/>
            <a:ext cx="6949109" cy="64970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sz="2800" dirty="0">
                <a:solidFill>
                  <a:schemeClr val="bg1"/>
                </a:solidFill>
                <a:latin typeface="Arial" panose="020B0604020202020204" pitchFamily="34" charset="0"/>
              </a:rPr>
              <a:t>Potrzebujesz pomocy?</a:t>
            </a:r>
            <a:endParaRPr lang="pl-PL" sz="28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0A38D03F-79AE-F8D5-5456-7A397A4FBEB1}"/>
              </a:ext>
            </a:extLst>
          </p:cNvPr>
          <p:cNvSpPr txBox="1">
            <a:spLocks/>
          </p:cNvSpPr>
          <p:nvPr/>
        </p:nvSpPr>
        <p:spPr>
          <a:xfrm>
            <a:off x="0" y="2667002"/>
            <a:ext cx="12192000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360000"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Omów to ze swoim przełożonym lub skontaktuj się z pracownikiem ds. prewencji.</a:t>
            </a:r>
            <a:endParaRPr lang="pl-PL" sz="2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B0ED5A92-3D4D-6D11-2349-EC7B091C895D}"/>
              </a:ext>
            </a:extLst>
          </p:cNvPr>
          <p:cNvSpPr txBox="1">
            <a:spLocks/>
          </p:cNvSpPr>
          <p:nvPr/>
        </p:nvSpPr>
        <p:spPr>
          <a:xfrm>
            <a:off x="848138" y="3486115"/>
            <a:ext cx="10053099" cy="154706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defTabSz="360000">
              <a:lnSpc>
                <a:spcPct val="150000"/>
              </a:lnSpc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Skonsultuj się z trenerem z 5xbeter: </a:t>
            </a:r>
            <a:r>
              <a:rPr lang="pl-PL" sz="2000" u="sng" dirty="0">
                <a:solidFill>
                  <a:schemeClr val="tx1"/>
                </a:solidFill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www.5xbeter.nl</a:t>
            </a:r>
            <a:endParaRPr lang="pl-PL" sz="2000" u="sng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360000">
              <a:lnSpc>
                <a:spcPct val="150000"/>
              </a:lnSpc>
              <a:buClr>
                <a:srgbClr val="E30613"/>
              </a:buClr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Lub zadzwoń na </a:t>
            </a:r>
            <a:r>
              <a:rPr lang="pl-PL" sz="2000" dirty="0">
                <a:solidFill>
                  <a:srgbClr val="E30613"/>
                </a:solidFill>
                <a:latin typeface="Arial" panose="020B0604020202020204" pitchFamily="34" charset="0"/>
              </a:rPr>
              <a:t>DARMOWĄ</a:t>
            </a: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 infolinię: 0800 – 55 55 005</a:t>
            </a:r>
            <a:endParaRPr lang="pl-PL" sz="1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4279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227564-1F85-0917-9DC9-1E1B94970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F63319BC-11F9-4179-786F-51614AFB18C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1760" r="1" b="51404"/>
          <a:stretch>
            <a:fillRect/>
          </a:stretch>
        </p:blipFill>
        <p:spPr>
          <a:xfrm>
            <a:off x="-12449" y="1317402"/>
            <a:ext cx="4758576" cy="96085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4DB19829-DA89-7867-41BA-89B0B68AEA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2652886"/>
            <a:ext cx="4487121" cy="513347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pl-PL" sz="2000" kern="10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Dym spawalniczy to mieszanina: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245CB90-8EB5-4718-F7F1-A5EFB2ED39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12ADB1FA-9361-AB94-3A92-9B3BCCFBB1F9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Dym spawalniczy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CC065348-8405-65CC-B29F-880D5904CD44}"/>
              </a:ext>
            </a:extLst>
          </p:cNvPr>
          <p:cNvSpPr txBox="1">
            <a:spLocks/>
          </p:cNvSpPr>
          <p:nvPr/>
        </p:nvSpPr>
        <p:spPr>
          <a:xfrm>
            <a:off x="848139" y="1596820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Czym jest dym spawalniczy?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8AEDF9F1-A8CB-6A82-8E23-89CCC4F8EA06}"/>
              </a:ext>
            </a:extLst>
          </p:cNvPr>
          <p:cNvSpPr txBox="1">
            <a:spLocks/>
          </p:cNvSpPr>
          <p:nvPr/>
        </p:nvSpPr>
        <p:spPr>
          <a:xfrm>
            <a:off x="848139" y="3076080"/>
            <a:ext cx="4487121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kern="100" dirty="0">
                <a:solidFill>
                  <a:schemeClr val="tx1"/>
                </a:solidFill>
                <a:latin typeface="Arial" panose="020B0604020202020204" pitchFamily="34" charset="0"/>
              </a:rPr>
              <a:t>gazów</a:t>
            </a: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FC294845-7E48-3983-F5CD-F65B06264DC1}"/>
              </a:ext>
            </a:extLst>
          </p:cNvPr>
          <p:cNvSpPr txBox="1">
            <a:spLocks/>
          </p:cNvSpPr>
          <p:nvPr/>
        </p:nvSpPr>
        <p:spPr>
          <a:xfrm>
            <a:off x="848139" y="3491717"/>
            <a:ext cx="4487121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kern="100" dirty="0">
                <a:solidFill>
                  <a:schemeClr val="tx1"/>
                </a:solidFill>
                <a:latin typeface="Arial" panose="020B0604020202020204" pitchFamily="34" charset="0"/>
              </a:rPr>
              <a:t>oparów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2F7AB69F-EFBE-F1F3-CC08-40E62A2AF57B}"/>
              </a:ext>
            </a:extLst>
          </p:cNvPr>
          <p:cNvSpPr txBox="1">
            <a:spLocks/>
          </p:cNvSpPr>
          <p:nvPr/>
        </p:nvSpPr>
        <p:spPr>
          <a:xfrm>
            <a:off x="848139" y="3869568"/>
            <a:ext cx="4487121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kern="100" dirty="0">
                <a:solidFill>
                  <a:schemeClr val="tx1"/>
                </a:solidFill>
                <a:latin typeface="Arial" panose="020B0604020202020204" pitchFamily="34" charset="0"/>
              </a:rPr>
              <a:t>bardzo drobnych cząstek</a:t>
            </a: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1801D455-364E-4C18-EF34-95590A2BFEB7}"/>
              </a:ext>
            </a:extLst>
          </p:cNvPr>
          <p:cNvSpPr txBox="1">
            <a:spLocks/>
          </p:cNvSpPr>
          <p:nvPr/>
        </p:nvSpPr>
        <p:spPr>
          <a:xfrm>
            <a:off x="848139" y="4300319"/>
            <a:ext cx="4487121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  <a:buClr>
                <a:srgbClr val="E30613"/>
              </a:buClr>
            </a:pPr>
            <a:r>
              <a:rPr lang="pl-PL" sz="2000" b="0" kern="100" dirty="0">
                <a:solidFill>
                  <a:schemeClr val="tx1"/>
                </a:solidFill>
                <a:latin typeface="Arial" panose="020B0604020202020204" pitchFamily="34" charset="0"/>
              </a:rPr>
              <a:t>uwalniających się podczas spawania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7C4BBA66-3D6E-DBDF-0592-B943DA5AFB9F}"/>
              </a:ext>
            </a:extLst>
          </p:cNvPr>
          <p:cNvSpPr txBox="1">
            <a:spLocks/>
          </p:cNvSpPr>
          <p:nvPr/>
        </p:nvSpPr>
        <p:spPr>
          <a:xfrm>
            <a:off x="6329726" y="2652886"/>
            <a:ext cx="5355831" cy="347586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Spawanie stali nierdzewnej powoduje powstawanie chromu-6 - silnie toksycznej substancji, która może powodować raka. </a:t>
            </a:r>
          </a:p>
          <a:p>
            <a:pPr algn="l">
              <a:lnSpc>
                <a:spcPct val="100000"/>
              </a:lnSpc>
            </a:pP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ea typeface="+mn-lt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Aby ograniczyć ryzyko związane z dymem spawalniczym, niezbędne jest stosowanie środków, takich jak skuteczny odciąg</a:t>
            </a:r>
            <a:b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u źródła, wentylacja, systemy wyciągowe oraz stosowanie środków ochrony indywidualnej.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986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FCCC25-AFE3-5748-8BB4-D875E97733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97EA24BF-D680-BE6C-192E-DBEDBD977BF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472" b="51404"/>
          <a:stretch>
            <a:fillRect/>
          </a:stretch>
        </p:blipFill>
        <p:spPr>
          <a:xfrm>
            <a:off x="0" y="1444623"/>
            <a:ext cx="4700441" cy="960857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9161A7B7-3E7C-0112-2991-8244C1DAA2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8139" y="2520978"/>
            <a:ext cx="11007256" cy="1253668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O składzie dymu spawalniczego decydują stosowane materiały, techniki oraz materiały dodatkowe, takie jak drut i elektrody. Oprócz tego dym spawalniczy często zawiera cząsteczki farby, podkładu, smaru i olejów, które są obecne na powierzchni obrabianego przedmiotu.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7AE0A17A-6FA4-F8D0-CAB6-0A2ED06C20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81956414-00D2-A5C7-F645-A8E8337D16FE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Dym spawalniczy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46471D43-DF6D-040D-6488-502F50138AB0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Czym jest dym spawalniczy?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08DA2B7F-B83F-2B07-F0B0-FE658D8607B5}"/>
              </a:ext>
            </a:extLst>
          </p:cNvPr>
          <p:cNvSpPr txBox="1">
            <a:spLocks/>
          </p:cNvSpPr>
          <p:nvPr/>
        </p:nvSpPr>
        <p:spPr>
          <a:xfrm>
            <a:off x="848139" y="3674834"/>
            <a:ext cx="10590328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Techniki spawalnicze o najwyższym poziomie substancji rakotwórczych to m.in.: 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itel 1">
            <a:extLst>
              <a:ext uri="{FF2B5EF4-FFF2-40B4-BE49-F238E27FC236}">
                <a16:creationId xmlns:a16="http://schemas.microsoft.com/office/drawing/2014/main" id="{D653C9B2-9789-2513-F917-67BCA52C1523}"/>
              </a:ext>
            </a:extLst>
          </p:cNvPr>
          <p:cNvSpPr txBox="1">
            <a:spLocks/>
          </p:cNvSpPr>
          <p:nvPr/>
        </p:nvSpPr>
        <p:spPr>
          <a:xfrm>
            <a:off x="843168" y="4070973"/>
            <a:ext cx="4487121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Spawanie metodą MAG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C10F49C-E08B-21E2-ADAF-0AB8019B5633}"/>
              </a:ext>
            </a:extLst>
          </p:cNvPr>
          <p:cNvSpPr txBox="1">
            <a:spLocks/>
          </p:cNvSpPr>
          <p:nvPr/>
        </p:nvSpPr>
        <p:spPr>
          <a:xfrm>
            <a:off x="848139" y="4534859"/>
            <a:ext cx="6684344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285750" indent="-285750" algn="l">
              <a:lnSpc>
                <a:spcPct val="100000"/>
              </a:lnSpc>
              <a:buClr>
                <a:srgbClr val="E30613"/>
              </a:buClr>
              <a:buFont typeface="Arial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Spawanie drutem rdzeniowym (bez gazu osłonowego)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1923382-37EE-D763-7BA6-27AC4781A25B}"/>
              </a:ext>
            </a:extLst>
          </p:cNvPr>
          <p:cNvSpPr txBox="1">
            <a:spLocks/>
          </p:cNvSpPr>
          <p:nvPr/>
        </p:nvSpPr>
        <p:spPr>
          <a:xfrm>
            <a:off x="843169" y="5529326"/>
            <a:ext cx="6901402" cy="58836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Stal nierdzewna: Chrom jest składnikiem stali nierdzewnej; w procesie spawania powstaje chrom-6.</a:t>
            </a:r>
          </a:p>
          <a:p>
            <a:pPr algn="l">
              <a:lnSpc>
                <a:spcPct val="100000"/>
              </a:lnSpc>
            </a:pP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1ECB0594-768D-718D-52B8-8208C12ED02E}"/>
              </a:ext>
            </a:extLst>
          </p:cNvPr>
          <p:cNvSpPr txBox="1">
            <a:spLocks/>
          </p:cNvSpPr>
          <p:nvPr/>
        </p:nvSpPr>
        <p:spPr>
          <a:xfrm>
            <a:off x="848139" y="4999936"/>
            <a:ext cx="5671194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285750" indent="-285750" algn="l">
              <a:lnSpc>
                <a:spcPct val="100000"/>
              </a:lnSpc>
              <a:buClr>
                <a:srgbClr val="E30613"/>
              </a:buClr>
              <a:buFont typeface="Arial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Autogeniczne cięcie plazmowe 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281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91F6B-B068-E81B-2268-5F39098E85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3CF1740A-A8D9-5F50-D3FC-E06B20B5BB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659" r="-1" b="51404"/>
          <a:stretch>
            <a:fillRect/>
          </a:stretch>
        </p:blipFill>
        <p:spPr>
          <a:xfrm>
            <a:off x="0" y="1428296"/>
            <a:ext cx="4690028" cy="960857"/>
          </a:xfrm>
          <a:prstGeom prst="rect">
            <a:avLst/>
          </a:prstGeom>
        </p:spPr>
      </p:pic>
      <p:pic>
        <p:nvPicPr>
          <p:cNvPr id="5" name="Afbeelding 1" descr="Schermafbeelding 2012-11-05 om 11.46.39.png">
            <a:extLst>
              <a:ext uri="{FF2B5EF4-FFF2-40B4-BE49-F238E27FC236}">
                <a16:creationId xmlns:a16="http://schemas.microsoft.com/office/drawing/2014/main" id="{2C353C3F-7FFA-76AD-7FDA-DE07D9F496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30" r="275" b="2789"/>
          <a:stretch>
            <a:fillRect/>
          </a:stretch>
        </p:blipFill>
        <p:spPr bwMode="auto">
          <a:xfrm>
            <a:off x="9365813" y="3990890"/>
            <a:ext cx="2603055" cy="1948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8380A409-7A97-95B5-139C-8AC3ED7287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B0AD3E41-7DD5-D5E9-1863-F9BD70C63307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Dym spawalniczy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88C6D9FF-3E77-6785-3919-8D599AC03BAB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Dym spawalniczy a zdrowie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B6BC15FD-B9D0-06EB-4BA6-B8870297162F}"/>
              </a:ext>
            </a:extLst>
          </p:cNvPr>
          <p:cNvSpPr txBox="1">
            <a:spLocks noChangeAspect="1"/>
          </p:cNvSpPr>
          <p:nvPr/>
        </p:nvSpPr>
        <p:spPr>
          <a:xfrm>
            <a:off x="848139" y="2637373"/>
            <a:ext cx="17892299" cy="160375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  <a:spcBef>
                <a:spcPct val="20000"/>
              </a:spcBef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Nadmierne narażenie może prowadzić do: 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ostrego podrażnienia dróg oddechowych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zawrotów głowy</a:t>
            </a:r>
          </a:p>
          <a:p>
            <a:pPr marL="342900" indent="-342900" algn="l">
              <a:lnSpc>
                <a:spcPct val="100000"/>
              </a:lnSpc>
              <a:spcBef>
                <a:spcPct val="20000"/>
              </a:spcBef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gorączki metalicznej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31E4672F-3EFD-2387-8976-61672EC4F92A}"/>
              </a:ext>
            </a:extLst>
          </p:cNvPr>
          <p:cNvSpPr txBox="1">
            <a:spLocks noChangeAspect="1"/>
          </p:cNvSpPr>
          <p:nvPr/>
        </p:nvSpPr>
        <p:spPr>
          <a:xfrm>
            <a:off x="6118558" y="2637373"/>
            <a:ext cx="5307465" cy="257981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20000"/>
              </a:lnSpc>
              <a:spcBef>
                <a:spcPct val="20000"/>
              </a:spcBef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Długotrwałe narażenie może powodować poważniejsze choroby, takie jak: 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20000"/>
              </a:lnSpc>
              <a:spcBef>
                <a:spcPct val="20000"/>
              </a:spcBef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rak płuc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algn="l">
              <a:lnSpc>
                <a:spcPct val="120000"/>
              </a:lnSpc>
              <a:spcBef>
                <a:spcPct val="20000"/>
              </a:spcBef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>
                <a:solidFill>
                  <a:schemeClr val="tx1"/>
                </a:solidFill>
                <a:latin typeface="Arial" panose="020B0604020202020204" pitchFamily="34" charset="0"/>
              </a:rPr>
              <a:t>astma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BA79D2D2-F801-8B71-E967-39E6C5BE760B}"/>
              </a:ext>
            </a:extLst>
          </p:cNvPr>
          <p:cNvSpPr txBox="1">
            <a:spLocks noChangeAspect="1"/>
          </p:cNvSpPr>
          <p:nvPr/>
        </p:nvSpPr>
        <p:spPr>
          <a:xfrm>
            <a:off x="910902" y="5062003"/>
            <a:ext cx="8241050" cy="67750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  <a:spcAft>
                <a:spcPts val="300"/>
              </a:spcAft>
              <a:defRPr/>
            </a:pP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Uwaga: 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Drobne cząsteczki pyłu z dymu spawalniczego wnikają głęboko</a:t>
            </a:r>
            <a:b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	 do płuc. Kiedy już tam dotrą, nie można ich usunąć!</a:t>
            </a:r>
          </a:p>
        </p:txBody>
      </p:sp>
    </p:spTree>
    <p:extLst>
      <p:ext uri="{BB962C8B-B14F-4D97-AF65-F5344CB8AC3E}">
        <p14:creationId xmlns:p14="http://schemas.microsoft.com/office/powerpoint/2010/main" val="13731748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B9931C-FBA2-4318-03A6-748D95F3DF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26D76414-4949-56E3-AFC1-17F29A3CC9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446" b="51404"/>
          <a:stretch>
            <a:fillRect/>
          </a:stretch>
        </p:blipFill>
        <p:spPr>
          <a:xfrm>
            <a:off x="1" y="1444623"/>
            <a:ext cx="5437890" cy="960857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AC83C1F4-D49E-1417-FF99-E895592B8A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03DAF520-FEDA-DA6B-00F8-1A918D2F8200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Dym spawalniczy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D6FF8EB7-FABB-F789-C0F8-E0C5AFC406E6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Co mówi o tym holenderska ustawa</a:t>
            </a:r>
            <a:b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o warunkach pracy (Arbowet)?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728CBF4B-B471-5B33-F526-4F2E57AB6F5C}"/>
              </a:ext>
            </a:extLst>
          </p:cNvPr>
          <p:cNvSpPr txBox="1">
            <a:spLocks noChangeAspect="1"/>
          </p:cNvSpPr>
          <p:nvPr/>
        </p:nvSpPr>
        <p:spPr>
          <a:xfrm>
            <a:off x="848139" y="2637373"/>
            <a:ext cx="11193267" cy="10032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Dopuszczalna wartość graniczna dla dymu spawalniczego wynosi 1 mg/m</a:t>
            </a:r>
            <a:r>
              <a:rPr lang="pl-PL" sz="2000" b="0" baseline="30000" dirty="0">
                <a:solidFill>
                  <a:schemeClr val="tx1"/>
                </a:solidFill>
                <a:latin typeface="Arial" panose="020B0604020202020204" pitchFamily="34" charset="0"/>
              </a:rPr>
              <a:t>3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</a:p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W przypadku dymu spawalniczego ze stali nierdzewnej z chromem-6 obowiązuje niższa wartość graniczna wynosząca 1 µg/m</a:t>
            </a:r>
            <a:r>
              <a:rPr lang="pl-PL" sz="2000" b="0" baseline="30000" dirty="0">
                <a:solidFill>
                  <a:schemeClr val="tx1"/>
                </a:solidFill>
                <a:latin typeface="Arial" panose="020B0604020202020204" pitchFamily="34" charset="0"/>
              </a:rPr>
              <a:t>3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253E9B98-ACEC-559B-A96E-17126B6DD802}"/>
              </a:ext>
            </a:extLst>
          </p:cNvPr>
          <p:cNvSpPr txBox="1">
            <a:spLocks noChangeAspect="1"/>
          </p:cNvSpPr>
          <p:nvPr/>
        </p:nvSpPr>
        <p:spPr>
          <a:xfrm>
            <a:off x="843169" y="3761798"/>
            <a:ext cx="8492748" cy="1163921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Obowiązki pracodawcy:</a:t>
            </a:r>
          </a:p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ochrona pracowników (zaczynając u źródła)</a:t>
            </a:r>
          </a:p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ocena narażenia = model obliczeniowy lub pomiary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413A6D7E-C842-9A61-7F9A-FF40BB7F4192}"/>
              </a:ext>
            </a:extLst>
          </p:cNvPr>
          <p:cNvSpPr txBox="1">
            <a:spLocks noChangeAspect="1"/>
          </p:cNvSpPr>
          <p:nvPr/>
        </p:nvSpPr>
        <p:spPr>
          <a:xfrm>
            <a:off x="843169" y="5139050"/>
            <a:ext cx="7550795" cy="89123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Obowiązki pracownika:</a:t>
            </a:r>
          </a:p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postępowanie zgodnie z instrukcjami pracodawcy.</a:t>
            </a:r>
          </a:p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>
                <a:solidFill>
                  <a:schemeClr val="tx1"/>
                </a:solidFill>
                <a:latin typeface="Arial" panose="020B0604020202020204" pitchFamily="34" charset="0"/>
              </a:rPr>
              <a:t>Stosuj środki ochrony indywidualnej.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Afbeelding 1" descr="Schermafbeelding 2012-11-05 om 11.58.52.png">
            <a:extLst>
              <a:ext uri="{FF2B5EF4-FFF2-40B4-BE49-F238E27FC236}">
                <a16:creationId xmlns:a16="http://schemas.microsoft.com/office/drawing/2014/main" id="{D8FC50E7-A0EC-338A-451D-82E3525A149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80"/>
          <a:stretch/>
        </p:blipFill>
        <p:spPr bwMode="auto">
          <a:xfrm>
            <a:off x="8618592" y="3477919"/>
            <a:ext cx="3422814" cy="2450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o="urn:schemas-microsoft-com:office:office" xmlns:v="urn:schemas-microsoft-com:vml" xmlns:wp="http://schemas.openxmlformats.org/drawingml/2006/powerpointprocessingDrawing" xmlns:wne="http://schemas.microsoft.com/office/powerpoint/2006/powerpointml" xmlns:cdr="http://schemas.openxmlformats.org/drawingml/2006/chartDrawing" xmlns:dgm="http://schemas.openxmlformats.org/drawingml/2006/diagram" xmlns:c="http://schemas.openxmlformats.org/drawingml/2006/chart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3189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806A43-071C-AF55-2922-6FE92A7190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CBE5AAD1-AA56-FBB1-0792-1911254F622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641" r="1" b="51404"/>
          <a:stretch>
            <a:fillRect/>
          </a:stretch>
        </p:blipFill>
        <p:spPr>
          <a:xfrm>
            <a:off x="0" y="1444623"/>
            <a:ext cx="5421987" cy="960857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D46A2079-95F1-0B0E-F621-599E1BE42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3AF84711-4E2D-D3C9-B847-314DD349312B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Dym spawalniczy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056C1E07-DC0A-2FBB-AA20-045B8E5472F8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Co mówi o tym holenderska ustawa</a:t>
            </a:r>
            <a:b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o warunkach pracy (Arbowet)?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CC17D838-AC11-1A71-A758-308E6009AF82}"/>
              </a:ext>
            </a:extLst>
          </p:cNvPr>
          <p:cNvSpPr txBox="1">
            <a:spLocks noChangeAspect="1"/>
          </p:cNvSpPr>
          <p:nvPr/>
        </p:nvSpPr>
        <p:spPr>
          <a:xfrm>
            <a:off x="848139" y="2637373"/>
            <a:ext cx="4980167" cy="14687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Ocena narażenia:</a:t>
            </a:r>
          </a:p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pomiary zgodnie z normą</a:t>
            </a:r>
          </a:p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stosowanie zatwierdzonego modelu obliczeniowego: test bezpieczeństwa 5xbeter</a:t>
            </a: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9684008D-623B-39D1-41FF-1AC09510EA66}"/>
              </a:ext>
            </a:extLst>
          </p:cNvPr>
          <p:cNvSpPr txBox="1">
            <a:spLocks noChangeAspect="1"/>
          </p:cNvSpPr>
          <p:nvPr/>
        </p:nvSpPr>
        <p:spPr>
          <a:xfrm>
            <a:off x="6676702" y="2586580"/>
            <a:ext cx="5904765" cy="168483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Test bezpieczeństwa 5xbeter:</a:t>
            </a:r>
          </a:p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zatwierdzony model obliczeniowy</a:t>
            </a:r>
          </a:p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wprowadzenie scenariusza</a:t>
            </a:r>
          </a:p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test w oparciu o wartości graniczne</a:t>
            </a:r>
          </a:p>
          <a:p>
            <a:pPr marL="342900" indent="-342900" algn="l">
              <a:lnSpc>
                <a:spcPct val="100000"/>
              </a:lnSpc>
              <a:buClr>
                <a:srgbClr val="E30613"/>
              </a:buClr>
              <a:buFont typeface="Arial" panose="020B0604020202020204" pitchFamily="34" charset="0"/>
              <a:buChar char="•"/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plan działania z punktami do poprawy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F0189022-3AE9-B829-1DA6-86BFD54831D7}"/>
              </a:ext>
            </a:extLst>
          </p:cNvPr>
          <p:cNvSpPr txBox="1">
            <a:spLocks noChangeAspect="1"/>
          </p:cNvSpPr>
          <p:nvPr/>
        </p:nvSpPr>
        <p:spPr>
          <a:xfrm>
            <a:off x="843169" y="4852848"/>
            <a:ext cx="10425964" cy="303529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pl-PL" sz="2000" dirty="0">
                <a:solidFill>
                  <a:schemeClr val="tx1"/>
                </a:solidFill>
                <a:latin typeface="Arial" panose="020B0604020202020204" pitchFamily="34" charset="0"/>
              </a:rPr>
              <a:t>Wymóg z testu bezpieczeństwa 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</a:rPr>
              <a:t>	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= mechaniczna wentylacja pomieszczenia: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Czas włączenia &lt;15% 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</a:rPr>
              <a:t>		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	= 800 m</a:t>
            </a:r>
            <a:r>
              <a:rPr lang="pl-PL" sz="2000" b="0" baseline="30000" dirty="0">
                <a:solidFill>
                  <a:schemeClr val="tx1"/>
                </a:solidFill>
                <a:latin typeface="Arial" panose="020B0604020202020204" pitchFamily="34" charset="0"/>
              </a:rPr>
              <a:t>3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 na godzinę na spawacza</a:t>
            </a:r>
          </a:p>
          <a:p>
            <a:pPr algn="l">
              <a:lnSpc>
                <a:spcPct val="100000"/>
              </a:lnSpc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Czas włączenia &gt;15% </a:t>
            </a:r>
            <a:r>
              <a:rPr lang="en-US" sz="2000" b="0" dirty="0">
                <a:solidFill>
                  <a:schemeClr val="tx1"/>
                </a:solidFill>
                <a:latin typeface="Arial" panose="020B0604020202020204" pitchFamily="34" charset="0"/>
              </a:rPr>
              <a:t>		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	= 1600 m</a:t>
            </a:r>
            <a:r>
              <a:rPr lang="pl-PL" sz="2000" b="0" baseline="30000" dirty="0">
                <a:solidFill>
                  <a:schemeClr val="tx1"/>
                </a:solidFill>
                <a:latin typeface="Arial" panose="020B0604020202020204" pitchFamily="34" charset="0"/>
              </a:rPr>
              <a:t>3</a:t>
            </a: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 na godzinę na spawacza</a:t>
            </a: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</a:pPr>
            <a:endParaRPr lang="pl-PL" sz="2000" b="0" dirty="0">
              <a:solidFill>
                <a:schemeClr val="tx1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392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91F71-C02D-7F6F-B9D2-807B1BCD9F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ndertitel 2">
            <a:extLst>
              <a:ext uri="{FF2B5EF4-FFF2-40B4-BE49-F238E27FC236}">
                <a16:creationId xmlns:a16="http://schemas.microsoft.com/office/drawing/2014/main" id="{40AD96D5-1DC1-EE6C-45BC-022D9BFD7F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CE92F1FA-744C-8FEC-AE19-5D5F02BB538E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Dym spawalniczy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Afbeelding 1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7D042545-93CB-9981-DBDD-364E3D5DDD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8139" b="51404"/>
          <a:stretch/>
        </p:blipFill>
        <p:spPr>
          <a:xfrm>
            <a:off x="-1" y="1418678"/>
            <a:ext cx="4030765" cy="960857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10677485-7220-AB10-2FFE-09DCF6373E8B}"/>
              </a:ext>
            </a:extLst>
          </p:cNvPr>
          <p:cNvSpPr txBox="1">
            <a:spLocks/>
          </p:cNvSpPr>
          <p:nvPr/>
        </p:nvSpPr>
        <p:spPr>
          <a:xfrm>
            <a:off x="848139" y="1668379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Jak zrobisz to sam(a)?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B2D0C17F-962F-C45B-7C56-F51ACEE21B6F}"/>
              </a:ext>
            </a:extLst>
          </p:cNvPr>
          <p:cNvSpPr txBox="1">
            <a:spLocks noChangeAspect="1"/>
          </p:cNvSpPr>
          <p:nvPr/>
        </p:nvSpPr>
        <p:spPr>
          <a:xfrm>
            <a:off x="635734" y="3035358"/>
            <a:ext cx="10920528" cy="124030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</a:rPr>
              <a:t>Odliczam do 5 przed zdjęciem</a:t>
            </a:r>
          </a:p>
          <a:p>
            <a:pPr>
              <a:lnSpc>
                <a:spcPct val="100000"/>
              </a:lnSpc>
            </a:pP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</a:rPr>
              <a:t>przyłbicy spawalniczej.</a:t>
            </a:r>
            <a:endParaRPr lang="pl-PL" b="0" dirty="0">
              <a:solidFill>
                <a:schemeClr val="tx1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69A3C4B3-8C27-8D2F-180E-E9CAA53AF2CD}"/>
              </a:ext>
            </a:extLst>
          </p:cNvPr>
          <p:cNvSpPr txBox="1">
            <a:spLocks noChangeAspect="1"/>
          </p:cNvSpPr>
          <p:nvPr/>
        </p:nvSpPr>
        <p:spPr>
          <a:xfrm>
            <a:off x="3143617" y="4676273"/>
            <a:ext cx="5904765" cy="104273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Zgoda to podniesienie rąk w górę.</a:t>
            </a:r>
          </a:p>
        </p:txBody>
      </p:sp>
    </p:spTree>
    <p:extLst>
      <p:ext uri="{BB962C8B-B14F-4D97-AF65-F5344CB8AC3E}">
        <p14:creationId xmlns:p14="http://schemas.microsoft.com/office/powerpoint/2010/main" val="36306893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02F084-4C27-D567-AA84-B8AA6F8BD1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schermopname, Rechthoek&#10;&#10;Automatisch gegenereerde beschrijving">
            <a:extLst>
              <a:ext uri="{FF2B5EF4-FFF2-40B4-BE49-F238E27FC236}">
                <a16:creationId xmlns:a16="http://schemas.microsoft.com/office/drawing/2014/main" id="{2AB9A75B-AFC4-7796-A87A-DCF4AB93E58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64294" r="1" b="51404"/>
          <a:stretch>
            <a:fillRect/>
          </a:stretch>
        </p:blipFill>
        <p:spPr>
          <a:xfrm>
            <a:off x="0" y="1444623"/>
            <a:ext cx="2917326" cy="960857"/>
          </a:xfrm>
          <a:prstGeom prst="rect">
            <a:avLst/>
          </a:prstGeom>
        </p:spPr>
      </p:pic>
      <p:sp>
        <p:nvSpPr>
          <p:cNvPr id="3" name="Ondertitel 2">
            <a:extLst>
              <a:ext uri="{FF2B5EF4-FFF2-40B4-BE49-F238E27FC236}">
                <a16:creationId xmlns:a16="http://schemas.microsoft.com/office/drawing/2014/main" id="{C0D42B56-C3E8-1F34-14F2-2C7A42E1D4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139" y="6456947"/>
            <a:ext cx="8159503" cy="288758"/>
          </a:xfrm>
        </p:spPr>
        <p:txBody>
          <a:bodyPr/>
          <a:lstStyle/>
          <a:p>
            <a:pPr algn="l"/>
            <a:endParaRPr lang="nl-NL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92150694-FC9C-E63E-2497-39FB1BB08EC6}"/>
              </a:ext>
            </a:extLst>
          </p:cNvPr>
          <p:cNvSpPr txBox="1">
            <a:spLocks/>
          </p:cNvSpPr>
          <p:nvPr/>
        </p:nvSpPr>
        <p:spPr>
          <a:xfrm>
            <a:off x="843169" y="428234"/>
            <a:ext cx="10505661" cy="71075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pl-PL" dirty="0">
                <a:latin typeface="Arial" panose="020B0604020202020204" pitchFamily="34" charset="0"/>
              </a:rPr>
              <a:t>Pracuj bezpiecznie i zdrowo  </a:t>
            </a:r>
            <a:r>
              <a:rPr lang="pl-PL" dirty="0">
                <a:solidFill>
                  <a:srgbClr val="E30613"/>
                </a:solidFill>
                <a:latin typeface="Arial" panose="020B0604020202020204" pitchFamily="34" charset="0"/>
              </a:rPr>
              <a:t>|</a:t>
            </a:r>
            <a:r>
              <a:rPr lang="pl-PL"/>
              <a:t>  </a:t>
            </a:r>
            <a:r>
              <a:rPr lang="pl-PL" b="0" dirty="0">
                <a:latin typeface="Arial" panose="020B0604020202020204" pitchFamily="34" charset="0"/>
              </a:rPr>
              <a:t>Dym spawalniczy</a:t>
            </a:r>
            <a:endParaRPr lang="pl-P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itel 1">
            <a:extLst>
              <a:ext uri="{FF2B5EF4-FFF2-40B4-BE49-F238E27FC236}">
                <a16:creationId xmlns:a16="http://schemas.microsoft.com/office/drawing/2014/main" id="{3D1EBE51-5FCF-C86E-F141-C68175B20548}"/>
              </a:ext>
            </a:extLst>
          </p:cNvPr>
          <p:cNvSpPr txBox="1">
            <a:spLocks/>
          </p:cNvSpPr>
          <p:nvPr/>
        </p:nvSpPr>
        <p:spPr>
          <a:xfrm>
            <a:off x="848139" y="1731987"/>
            <a:ext cx="4758577" cy="5133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algn="l"/>
            <a:r>
              <a:rPr lang="pl-PL" sz="2000" dirty="0">
                <a:solidFill>
                  <a:schemeClr val="bg1"/>
                </a:solidFill>
                <a:latin typeface="Arial" panose="020B0604020202020204" pitchFamily="34" charset="0"/>
              </a:rPr>
              <a:t>Stwierdzenie</a:t>
            </a:r>
            <a:endParaRPr lang="pl-PL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95F0B7EC-F229-6874-521C-92975C9FAF0F}"/>
              </a:ext>
            </a:extLst>
          </p:cNvPr>
          <p:cNvSpPr txBox="1">
            <a:spLocks noChangeAspect="1"/>
          </p:cNvSpPr>
          <p:nvPr/>
        </p:nvSpPr>
        <p:spPr>
          <a:xfrm>
            <a:off x="635734" y="3035358"/>
            <a:ext cx="10920528" cy="1240309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</a:rPr>
              <a:t>Spawam z głową</a:t>
            </a:r>
          </a:p>
          <a:p>
            <a:pPr>
              <a:lnSpc>
                <a:spcPct val="100000"/>
              </a:lnSpc>
            </a:pPr>
            <a:r>
              <a:rPr lang="pl-PL" dirty="0">
                <a:solidFill>
                  <a:schemeClr val="tx1"/>
                </a:solidFill>
                <a:latin typeface="Arial" panose="020B0604020202020204" pitchFamily="34" charset="0"/>
              </a:rPr>
              <a:t>w kłębach dymu spawalniczego.</a:t>
            </a:r>
          </a:p>
          <a:p>
            <a:pPr>
              <a:lnSpc>
                <a:spcPct val="100000"/>
              </a:lnSpc>
            </a:pPr>
            <a:endParaRPr lang="pl-PL" dirty="0">
              <a:solidFill>
                <a:schemeClr val="tx1"/>
              </a:solidFill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  <p:sp>
        <p:nvSpPr>
          <p:cNvPr id="10" name="Titel 1">
            <a:extLst>
              <a:ext uri="{FF2B5EF4-FFF2-40B4-BE49-F238E27FC236}">
                <a16:creationId xmlns:a16="http://schemas.microsoft.com/office/drawing/2014/main" id="{0202E0DD-9A20-3511-3ED9-0F272A3A574B}"/>
              </a:ext>
            </a:extLst>
          </p:cNvPr>
          <p:cNvSpPr txBox="1">
            <a:spLocks noChangeAspect="1"/>
          </p:cNvSpPr>
          <p:nvPr/>
        </p:nvSpPr>
        <p:spPr>
          <a:xfrm>
            <a:off x="3143617" y="4676273"/>
            <a:ext cx="5904765" cy="1042736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000" b="1" kern="1200">
                <a:solidFill>
                  <a:srgbClr val="0086CD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pl-PL" sz="2000" b="0" dirty="0">
                <a:solidFill>
                  <a:schemeClr val="tx1"/>
                </a:solidFill>
                <a:latin typeface="Arial" panose="020B0604020202020204" pitchFamily="34" charset="0"/>
              </a:rPr>
              <a:t>Niezgoda oznacza ręce w górze</a:t>
            </a:r>
          </a:p>
        </p:txBody>
      </p:sp>
    </p:spTree>
    <p:extLst>
      <p:ext uri="{BB962C8B-B14F-4D97-AF65-F5344CB8AC3E}">
        <p14:creationId xmlns:p14="http://schemas.microsoft.com/office/powerpoint/2010/main" val="2782921681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5xbeter">
      <a:dk1>
        <a:srgbClr val="000000"/>
      </a:dk1>
      <a:lt1>
        <a:srgbClr val="FFFFFF"/>
      </a:lt1>
      <a:dk2>
        <a:srgbClr val="646464"/>
      </a:dk2>
      <a:lt2>
        <a:srgbClr val="E6E6E6"/>
      </a:lt2>
      <a:accent1>
        <a:srgbClr val="00A3DA"/>
      </a:accent1>
      <a:accent2>
        <a:srgbClr val="E10512"/>
      </a:accent2>
      <a:accent3>
        <a:srgbClr val="00A3DA"/>
      </a:accent3>
      <a:accent4>
        <a:srgbClr val="E10512"/>
      </a:accent4>
      <a:accent5>
        <a:srgbClr val="00A3D9"/>
      </a:accent5>
      <a:accent6>
        <a:srgbClr val="E10512"/>
      </a:accent6>
      <a:hlink>
        <a:srgbClr val="00A3DA"/>
      </a:hlink>
      <a:folHlink>
        <a:srgbClr val="007DA7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Aangepast ontwerp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1_Aangepast ontwerp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935E5029A4B049BAFB1E9ECA40A866" ma:contentTypeVersion="15" ma:contentTypeDescription="Een nieuw document maken." ma:contentTypeScope="" ma:versionID="67976d54bdf40f853a45d0002eb0e457">
  <xsd:schema xmlns:xsd="http://www.w3.org/2001/XMLSchema" xmlns:xs="http://www.w3.org/2001/XMLSchema" xmlns:p="http://schemas.microsoft.com/office/2006/metadata/properties" xmlns:ns2="12fdb8f7-ceea-45b3-9244-f9361c6821fe" xmlns:ns3="cff0c8fd-28a4-4f13-a2ff-adbaff7ad42a" targetNamespace="http://schemas.microsoft.com/office/2006/metadata/properties" ma:root="true" ma:fieldsID="2825cf342f2ef8540988a3dfcd359f78" ns2:_="" ns3:_="">
    <xsd:import namespace="12fdb8f7-ceea-45b3-9244-f9361c6821fe"/>
    <xsd:import namespace="cff0c8fd-28a4-4f13-a2ff-adbaff7ad42a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LengthInSeconds" minOccurs="0"/>
                <xsd:element ref="ns2:MediaServiceLocation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fdb8f7-ceea-45b3-9244-f9361c6821fe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Afbeeldingtags" ma:readOnly="false" ma:fieldId="{5cf76f15-5ced-4ddc-b409-7134ff3c332f}" ma:taxonomyMulti="true" ma:sspId="97e97178-e81f-434c-919c-7bb8405792f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ff0c8fd-28a4-4f13-a2ff-adbaff7ad42a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f1c0fcab-f1df-433f-b77d-b59fcc1d03d4}" ma:internalName="TaxCatchAll" ma:showField="CatchAllData" ma:web="cff0c8fd-28a4-4f13-a2ff-adbaff7ad42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12fdb8f7-ceea-45b3-9244-f9361c6821fe">
      <Terms xmlns="http://schemas.microsoft.com/office/infopath/2007/PartnerControls"/>
    </lcf76f155ced4ddcb4097134ff3c332f>
    <TaxCatchAll xmlns="cff0c8fd-28a4-4f13-a2ff-adbaff7ad42a" xsi:nil="true"/>
  </documentManagement>
</p:properties>
</file>

<file path=customXml/itemProps1.xml><?xml version="1.0" encoding="utf-8"?>
<ds:datastoreItem xmlns:ds="http://schemas.openxmlformats.org/officeDocument/2006/customXml" ds:itemID="{132AE4BC-707D-4795-93A8-CDADF9591D7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FE5F9C4-3B72-4E72-8660-E207201BC2EF}"/>
</file>

<file path=customXml/itemProps3.xml><?xml version="1.0" encoding="utf-8"?>
<ds:datastoreItem xmlns:ds="http://schemas.openxmlformats.org/officeDocument/2006/customXml" ds:itemID="{795CA4C8-BDAB-43C0-995E-05ADA0AA5491}">
  <ds:schemaRefs>
    <ds:schemaRef ds:uri="http://schemas.openxmlformats.org/package/2006/metadata/core-properties"/>
    <ds:schemaRef ds:uri="http://purl.org/dc/elements/1.1/"/>
    <ds:schemaRef ds:uri="aa0361cd-42d1-45f5-afcd-cf31d520fd2e"/>
    <ds:schemaRef ds:uri="http://www.w3.org/XML/1998/namespace"/>
    <ds:schemaRef ds:uri="72982cc6-c024-4b6f-8e11-1f4ac6243d2b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1288</TotalTime>
  <Words>1335</Words>
  <Application>Microsoft Macintosh PowerPoint</Application>
  <PresentationFormat>Breedbeeld</PresentationFormat>
  <Paragraphs>170</Paragraphs>
  <Slides>25</Slides>
  <Notes>13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3</vt:i4>
      </vt:variant>
      <vt:variant>
        <vt:lpstr>Diatitels</vt:lpstr>
      </vt:variant>
      <vt:variant>
        <vt:i4>25</vt:i4>
      </vt:variant>
    </vt:vector>
  </HeadingPairs>
  <TitlesOfParts>
    <vt:vector size="34" baseType="lpstr">
      <vt:lpstr>Aptos</vt:lpstr>
      <vt:lpstr>Arial</vt:lpstr>
      <vt:lpstr>Arial,Sans-Serif</vt:lpstr>
      <vt:lpstr>Calibri</vt:lpstr>
      <vt:lpstr>Lato</vt:lpstr>
      <vt:lpstr>Verdana</vt:lpstr>
      <vt:lpstr>Kantoorthema</vt:lpstr>
      <vt:lpstr>Aangepast ontwerp</vt:lpstr>
      <vt:lpstr>1_Aangepast ontwerp</vt:lpstr>
      <vt:lpstr>Szkolenie BHP Dym spawalniczy</vt:lpstr>
      <vt:lpstr>Spis treści</vt:lpstr>
      <vt:lpstr>Dym spawalniczy to mieszanina:</vt:lpstr>
      <vt:lpstr>O składzie dymu spawalniczego decydują stosowane materiały, techniki oraz materiały dodatkowe, takie jak drut i elektrody. Oprócz tego dym spawalniczy często zawiera cząsteczki farby, podkładu, smaru i olejów, które są obecne na powierzchni obrabianego przedmiotu.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Szkolenie BHP Dym spawalniczy</dc:title>
  <dc:creator>Twan Schellekens</dc:creator>
  <cp:lastModifiedBy>Twan Schellekens</cp:lastModifiedBy>
  <cp:revision>176</cp:revision>
  <dcterms:created xsi:type="dcterms:W3CDTF">2024-07-18T10:20:34Z</dcterms:created>
  <dcterms:modified xsi:type="dcterms:W3CDTF">2026-02-06T12:37:41Z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0x010100CB935E5029A4B049BAFB1E9ECA40A866</vt:lpwstr>
  </property>
  <property fmtid="{D5CDD505-2E9C-101B-9397-08002B2CF9AE}" pid="3" name="MediaServiceImageTags">
    <vt:lpwstr/>
  </property>
</Properties>
</file>